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Lst>
  <p:sldSz cy="5143500" cx="9144000"/>
  <p:notesSz cx="6858000" cy="9144000"/>
  <p:embeddedFontLst>
    <p:embeddedFont>
      <p:font typeface="Proxima Nova"/>
      <p:regular r:id="rId51"/>
      <p:bold r:id="rId52"/>
      <p:italic r:id="rId53"/>
      <p:boldItalic r:id="rId54"/>
    </p:embeddedFont>
    <p:embeddedFont>
      <p:font typeface="Proxima Nova Extrabold"/>
      <p:bold r:id="rId55"/>
    </p:embeddedFont>
    <p:embeddedFont>
      <p:font typeface="Proxima Nova Semibold"/>
      <p:regular r:id="rId56"/>
      <p:bold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Michiel De Keyzer (B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CD2A023-9AB0-4071-82FF-F3E75473B952}">
  <a:tblStyle styleId="{3CD2A023-9AB0-4071-82FF-F3E75473B95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ProximaNova-regular.fntdata"/><Relationship Id="rId50" Type="http://schemas.openxmlformats.org/officeDocument/2006/relationships/slide" Target="slides/slide43.xml"/><Relationship Id="rId53" Type="http://schemas.openxmlformats.org/officeDocument/2006/relationships/font" Target="fonts/ProximaNova-italic.fntdata"/><Relationship Id="rId52" Type="http://schemas.openxmlformats.org/officeDocument/2006/relationships/font" Target="fonts/ProximaNova-bold.fntdata"/><Relationship Id="rId11" Type="http://schemas.openxmlformats.org/officeDocument/2006/relationships/slide" Target="slides/slide4.xml"/><Relationship Id="rId55" Type="http://schemas.openxmlformats.org/officeDocument/2006/relationships/font" Target="fonts/ProximaNovaExtrabold-bold.fntdata"/><Relationship Id="rId10" Type="http://schemas.openxmlformats.org/officeDocument/2006/relationships/slide" Target="slides/slide3.xml"/><Relationship Id="rId54" Type="http://schemas.openxmlformats.org/officeDocument/2006/relationships/font" Target="fonts/ProximaNova-boldItalic.fntdata"/><Relationship Id="rId13" Type="http://schemas.openxmlformats.org/officeDocument/2006/relationships/slide" Target="slides/slide6.xml"/><Relationship Id="rId57" Type="http://schemas.openxmlformats.org/officeDocument/2006/relationships/font" Target="fonts/ProximaNovaSemibold-bold.fntdata"/><Relationship Id="rId12" Type="http://schemas.openxmlformats.org/officeDocument/2006/relationships/slide" Target="slides/slide5.xml"/><Relationship Id="rId56" Type="http://schemas.openxmlformats.org/officeDocument/2006/relationships/font" Target="fonts/ProximaNovaSemibold-regular.fntdata"/><Relationship Id="rId15" Type="http://schemas.openxmlformats.org/officeDocument/2006/relationships/slide" Target="slides/slide8.xml"/><Relationship Id="rId14" Type="http://schemas.openxmlformats.org/officeDocument/2006/relationships/slide" Target="slides/slide7.xml"/><Relationship Id="rId58" Type="http://schemas.openxmlformats.org/officeDocument/2006/relationships/font" Target="fonts/ProximaNovaSemibold-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3-31T18:44:29.316">
    <p:pos x="364" y="683"/>
    <p:text>maybe we can add these questions immediately after the relating change or point in the model (thus shifting them in the slides before)?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pp.mural.co/t/beadvtc7549/m/beadvtc7549/1617019110779/e542a4d6a6ea51377ef244c8368b807413edc533"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ccc02f1f9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ccc02f1f9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ccc02f1f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ccc02f1f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cd01105924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cd01105924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ca35f9c9d2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ca35f9c9d2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cd0110592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cd0110592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ccc02f1f90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ccc02f1f90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ca35f9c9d2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ca35f9c9d2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ca35f9c9d2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ca35f9c9d2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ca35f9c9d2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ca35f9c9d2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ca35f9c9d2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ca35f9c9d2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ca35f9c9d2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ca35f9c9d2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ca35f9c9d2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ca35f9c9d2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ca8b33b0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rgbClr val="373636"/>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435" name="Google Shape;435;gca8b33b0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cafecad40f_0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gcafecad40f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cd01105924_0_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gcd01105924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cd01105924_0_2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gcd01105924_0_2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cd01105924_0_2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6" name="Google Shape;516;gcd01105924_0_2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cd01105924_0_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3" name="Google Shape;543;gcd01105924_0_2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ccc02f1f90_0_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6" name="Google Shape;566;gccc02f1f90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cd01105924_0_3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 name="Google Shape;589;gcd01105924_0_3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cd01105924_0_4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4" name="Google Shape;614;gcd01105924_0_4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ccc02f1f90_0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7" name="Google Shape;637;gccc02f1f90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cd01105924_0_4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2" name="Google Shape;662;gcd01105924_0_4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cafecad4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cafecad4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ca8b33b01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rgbClr val="373636"/>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693" name="Google Shape;693;gca8b33b01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ca8b33b01f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0" name="Google Shape;700;gca8b33b01f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a:t>LINK TO MURAL:</a:t>
            </a:r>
            <a:endParaRPr/>
          </a:p>
          <a:p>
            <a:pPr indent="0" lvl="0" marL="0" marR="0" rtl="0" algn="l">
              <a:lnSpc>
                <a:spcPct val="100000"/>
              </a:lnSpc>
              <a:spcBef>
                <a:spcPts val="0"/>
              </a:spcBef>
              <a:spcAft>
                <a:spcPts val="0"/>
              </a:spcAft>
              <a:buNone/>
            </a:pPr>
            <a:r>
              <a:rPr lang="en-GB" u="sng">
                <a:solidFill>
                  <a:schemeClr val="hlink"/>
                </a:solidFill>
                <a:hlinkClick r:id="rId2"/>
              </a:rPr>
              <a:t>https://app.mural.co/t/beadvtc7549/m/beadvtc7549/1617019110779/e542a4d6a6ea51377ef244c8368b807413edc533</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lang="en-GB"/>
              <a:t>LINK TO SHARE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ca8b33b01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rgbClr val="373636"/>
                </a:solidFill>
              </a:rPr>
              <a:t>Kevin</a:t>
            </a:r>
            <a:endParaRPr>
              <a:solidFill>
                <a:srgbClr val="373636"/>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707" name="Google Shape;707;gca8b33b01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ca8b33b01f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4" name="Google Shape;714;gca8b33b01f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ca8b33b01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rgbClr val="373636"/>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726" name="Google Shape;726;gca8b33b01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c0d650acc3_0_1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3" name="Google Shape;733;gc0d650acc3_0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b97e62618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rgbClr val="373636"/>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174" name="Google Shape;174;gb97e62618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c3fef9b6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c3fef9b6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rgbClr val="373636"/>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194" name="Google Shape;19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solidFill>
                <a:srgbClr val="373636"/>
              </a:solidFill>
            </a:endParaRPr>
          </a:p>
        </p:txBody>
      </p:sp>
      <p:sp>
        <p:nvSpPr>
          <p:cNvPr id="201" name="Google Shape;20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79af62e1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rgbClr val="373636"/>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210" name="Google Shape;210;g79af62e1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ca35f9c9d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gca35f9c9d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ca35f9c9d2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ca35f9c9d2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gif"/><Relationship Id="rId3"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eldia">
  <p:cSld name="2_Titeldia">
    <p:spTree>
      <p:nvGrpSpPr>
        <p:cNvPr id="11" name="Shape 11"/>
        <p:cNvGrpSpPr/>
        <p:nvPr/>
      </p:nvGrpSpPr>
      <p:grpSpPr>
        <a:xfrm>
          <a:off x="0" y="0"/>
          <a:ext cx="0" cy="0"/>
          <a:chOff x="0" y="0"/>
          <a:chExt cx="0" cy="0"/>
        </a:xfrm>
      </p:grpSpPr>
      <p:sp>
        <p:nvSpPr>
          <p:cNvPr id="12" name="Google Shape;12;p2"/>
          <p:cNvSpPr txBox="1"/>
          <p:nvPr>
            <p:ph type="ctrTitle"/>
          </p:nvPr>
        </p:nvSpPr>
        <p:spPr>
          <a:xfrm>
            <a:off x="1296000" y="567000"/>
            <a:ext cx="4400400" cy="1647000"/>
          </a:xfrm>
          <a:prstGeom prst="rect">
            <a:avLst/>
          </a:prstGeom>
          <a:noFill/>
          <a:ln>
            <a:noFill/>
          </a:ln>
        </p:spPr>
        <p:txBody>
          <a:bodyPr anchorCtr="0" anchor="t" bIns="91425" lIns="91425" spcFirstLastPara="1" rIns="91425" wrap="square" tIns="91425">
            <a:noAutofit/>
          </a:bodyPr>
          <a:lstStyle>
            <a:lvl1pPr lvl="0" marR="0" algn="l">
              <a:lnSpc>
                <a:spcPct val="102702"/>
              </a:lnSpc>
              <a:spcBef>
                <a:spcPts val="0"/>
              </a:spcBef>
              <a:spcAft>
                <a:spcPts val="0"/>
              </a:spcAft>
              <a:buClr>
                <a:schemeClr val="lt1"/>
              </a:buClr>
              <a:buSzPts val="3700"/>
              <a:buFont typeface="Arial"/>
              <a:buNone/>
              <a:defRPr b="0" i="0" sz="3700" u="none" cap="none" strike="noStrik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pic>
        <p:nvPicPr>
          <p:cNvPr id="13" name="Google Shape;13;p2"/>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14" name="Google Shape;14;p2"/>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GB"/>
              <a:t>26/03/17 </a:t>
            </a:r>
            <a:r>
              <a:rPr b="1" lang="en-GB"/>
              <a:t>│</a:t>
            </a:r>
            <a:fld id="{00000000-1234-1234-1234-123412341234}" type="slidenum">
              <a:rPr lang="en-GB"/>
              <a:t>‹#›</a:t>
            </a:fld>
            <a:endParaRPr/>
          </a:p>
        </p:txBody>
      </p:sp>
      <p:sp>
        <p:nvSpPr>
          <p:cNvPr id="15" name="Google Shape;15;p2"/>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Slide" showMasterSp="0" type="tx">
  <p:cSld name="TITLE_AND_BODY">
    <p:spTree>
      <p:nvGrpSpPr>
        <p:cNvPr id="60" name="Shape 60"/>
        <p:cNvGrpSpPr/>
        <p:nvPr/>
      </p:nvGrpSpPr>
      <p:grpSpPr>
        <a:xfrm>
          <a:off x="0" y="0"/>
          <a:ext cx="0" cy="0"/>
          <a:chOff x="0" y="0"/>
          <a:chExt cx="0" cy="0"/>
        </a:xfrm>
      </p:grpSpPr>
      <p:pic>
        <p:nvPicPr>
          <p:cNvPr descr="Billede 6" id="61" name="Google Shape;61;p11"/>
          <p:cNvPicPr preferRelativeResize="0"/>
          <p:nvPr/>
        </p:nvPicPr>
        <p:blipFill rotWithShape="1">
          <a:blip r:embed="rId2">
            <a:alphaModFix/>
          </a:blip>
          <a:srcRect b="0" l="0" r="0" t="0"/>
          <a:stretch/>
        </p:blipFill>
        <p:spPr>
          <a:xfrm>
            <a:off x="-1" y="1"/>
            <a:ext cx="9080341" cy="5107691"/>
          </a:xfrm>
          <a:prstGeom prst="rect">
            <a:avLst/>
          </a:prstGeom>
          <a:noFill/>
          <a:ln>
            <a:noFill/>
          </a:ln>
        </p:spPr>
      </p:pic>
      <p:sp>
        <p:nvSpPr>
          <p:cNvPr id="62" name="Google Shape;62;p11"/>
          <p:cNvSpPr txBox="1"/>
          <p:nvPr>
            <p:ph type="title"/>
          </p:nvPr>
        </p:nvSpPr>
        <p:spPr>
          <a:xfrm>
            <a:off x="1143000" y="182016"/>
            <a:ext cx="6858000" cy="738172"/>
          </a:xfrm>
          <a:prstGeom prst="rect">
            <a:avLst/>
          </a:prstGeom>
          <a:noFill/>
          <a:ln>
            <a:noFill/>
          </a:ln>
        </p:spPr>
        <p:txBody>
          <a:bodyPr anchorCtr="0" anchor="b" bIns="91425" lIns="91425" spcFirstLastPara="1" rIns="91425" wrap="square" tIns="91425">
            <a:noAutofit/>
          </a:bodyPr>
          <a:lstStyle>
            <a:lvl1pPr lvl="0" algn="l">
              <a:lnSpc>
                <a:spcPct val="102702"/>
              </a:lnSpc>
              <a:spcBef>
                <a:spcPts val="0"/>
              </a:spcBef>
              <a:spcAft>
                <a:spcPts val="0"/>
              </a:spcAft>
              <a:buSzPts val="3700"/>
              <a:buNone/>
              <a:defRPr b="1" sz="4050">
                <a:solidFill>
                  <a:srgbClr val="53535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1"/>
          <p:cNvSpPr txBox="1"/>
          <p:nvPr>
            <p:ph idx="1" type="body"/>
          </p:nvPr>
        </p:nvSpPr>
        <p:spPr>
          <a:xfrm>
            <a:off x="1143000" y="1128532"/>
            <a:ext cx="3743325" cy="3192009"/>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300"/>
              </a:spcBef>
              <a:spcAft>
                <a:spcPts val="0"/>
              </a:spcAft>
              <a:buSzPts val="1500"/>
              <a:buFont typeface="Proxima Nova"/>
              <a:buNone/>
              <a:defRPr sz="1500">
                <a:solidFill>
                  <a:srgbClr val="535353"/>
                </a:solidFill>
              </a:defRPr>
            </a:lvl1pPr>
            <a:lvl2pPr indent="-228600" lvl="1" marL="914400" algn="l">
              <a:lnSpc>
                <a:spcPct val="90000"/>
              </a:lnSpc>
              <a:spcBef>
                <a:spcPts val="300"/>
              </a:spcBef>
              <a:spcAft>
                <a:spcPts val="0"/>
              </a:spcAft>
              <a:buSzPts val="1500"/>
              <a:buFont typeface="Proxima Nova"/>
              <a:buNone/>
              <a:defRPr sz="1500">
                <a:solidFill>
                  <a:srgbClr val="535353"/>
                </a:solidFill>
              </a:defRPr>
            </a:lvl2pPr>
            <a:lvl3pPr indent="-228600" lvl="2" marL="1371600" algn="l">
              <a:lnSpc>
                <a:spcPct val="90000"/>
              </a:lnSpc>
              <a:spcBef>
                <a:spcPts val="300"/>
              </a:spcBef>
              <a:spcAft>
                <a:spcPts val="0"/>
              </a:spcAft>
              <a:buSzPts val="1500"/>
              <a:buFont typeface="Proxima Nova"/>
              <a:buNone/>
              <a:defRPr sz="1500">
                <a:solidFill>
                  <a:srgbClr val="535353"/>
                </a:solidFill>
              </a:defRPr>
            </a:lvl3pPr>
            <a:lvl4pPr indent="-228600" lvl="3" marL="1828800" algn="l">
              <a:lnSpc>
                <a:spcPct val="90000"/>
              </a:lnSpc>
              <a:spcBef>
                <a:spcPts val="300"/>
              </a:spcBef>
              <a:spcAft>
                <a:spcPts val="0"/>
              </a:spcAft>
              <a:buSzPts val="1500"/>
              <a:buFont typeface="Proxima Nova"/>
              <a:buNone/>
              <a:defRPr sz="1500">
                <a:solidFill>
                  <a:srgbClr val="535353"/>
                </a:solidFill>
              </a:defRPr>
            </a:lvl4pPr>
            <a:lvl5pPr indent="-228600" lvl="4" marL="2286000" algn="l">
              <a:lnSpc>
                <a:spcPct val="90000"/>
              </a:lnSpc>
              <a:spcBef>
                <a:spcPts val="300"/>
              </a:spcBef>
              <a:spcAft>
                <a:spcPts val="0"/>
              </a:spcAft>
              <a:buSzPts val="1500"/>
              <a:buFont typeface="Proxima Nova"/>
              <a:buNone/>
              <a:defRPr sz="1500">
                <a:solidFill>
                  <a:srgbClr val="535353"/>
                </a:solidFill>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64" name="Google Shape;64;p11"/>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ots">
  <p:cSld name="Slide dots">
    <p:spTree>
      <p:nvGrpSpPr>
        <p:cNvPr id="65" name="Shape 65"/>
        <p:cNvGrpSpPr/>
        <p:nvPr/>
      </p:nvGrpSpPr>
      <p:grpSpPr>
        <a:xfrm>
          <a:off x="0" y="0"/>
          <a:ext cx="0" cy="0"/>
          <a:chOff x="0" y="0"/>
          <a:chExt cx="0" cy="0"/>
        </a:xfrm>
      </p:grpSpPr>
      <p:pic>
        <p:nvPicPr>
          <p:cNvPr id="66" name="Google Shape;66;p12"/>
          <p:cNvPicPr preferRelativeResize="0"/>
          <p:nvPr/>
        </p:nvPicPr>
        <p:blipFill rotWithShape="1">
          <a:blip r:embed="rId2">
            <a:alphaModFix amt="3000"/>
          </a:blip>
          <a:srcRect b="0" l="0" r="0" t="0"/>
          <a:stretch/>
        </p:blipFill>
        <p:spPr>
          <a:xfrm>
            <a:off x="4396154" y="244720"/>
            <a:ext cx="4514850" cy="4514850"/>
          </a:xfrm>
          <a:prstGeom prst="rect">
            <a:avLst/>
          </a:prstGeom>
          <a:noFill/>
          <a:ln>
            <a:noFill/>
          </a:ln>
        </p:spPr>
      </p:pic>
      <p:sp>
        <p:nvSpPr>
          <p:cNvPr id="67" name="Google Shape;67;p12"/>
          <p:cNvSpPr txBox="1"/>
          <p:nvPr/>
        </p:nvSpPr>
        <p:spPr>
          <a:xfrm>
            <a:off x="1296237" y="-75363"/>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68" name="Google Shape;68;p12"/>
          <p:cNvSpPr txBox="1"/>
          <p:nvPr/>
        </p:nvSpPr>
        <p:spPr>
          <a:xfrm>
            <a:off x="2133600" y="203835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69" name="Google Shape;69;p12"/>
          <p:cNvSpPr txBox="1"/>
          <p:nvPr/>
        </p:nvSpPr>
        <p:spPr>
          <a:xfrm>
            <a:off x="1781175" y="481965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70" name="Google Shape;70;p12"/>
          <p:cNvSpPr txBox="1"/>
          <p:nvPr/>
        </p:nvSpPr>
        <p:spPr>
          <a:xfrm>
            <a:off x="1514789" y="414494"/>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71" name="Google Shape;71;p12"/>
          <p:cNvSpPr txBox="1"/>
          <p:nvPr>
            <p:ph idx="1" type="body"/>
          </p:nvPr>
        </p:nvSpPr>
        <p:spPr>
          <a:xfrm>
            <a:off x="628650" y="168595"/>
            <a:ext cx="4581956" cy="566738"/>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300"/>
              </a:spcBef>
              <a:spcAft>
                <a:spcPts val="0"/>
              </a:spcAft>
              <a:buSzPts val="1980"/>
              <a:buNone/>
              <a:defRPr b="1" i="0" sz="3000">
                <a:latin typeface="Proxima Nova Extrabold"/>
                <a:ea typeface="Proxima Nova Extrabold"/>
                <a:cs typeface="Proxima Nova Extrabold"/>
                <a:sym typeface="Proxima Nova Extrabold"/>
              </a:defRPr>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72" name="Google Shape;72;p12"/>
          <p:cNvSpPr txBox="1"/>
          <p:nvPr>
            <p:ph idx="2" type="body"/>
          </p:nvPr>
        </p:nvSpPr>
        <p:spPr>
          <a:xfrm>
            <a:off x="628649" y="655225"/>
            <a:ext cx="4578909" cy="467678"/>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73" name="Google Shape;73;p12"/>
          <p:cNvSpPr txBox="1"/>
          <p:nvPr>
            <p:ph idx="3" type="body"/>
          </p:nvPr>
        </p:nvSpPr>
        <p:spPr>
          <a:xfrm>
            <a:off x="628649" y="1501673"/>
            <a:ext cx="6545874" cy="2358596"/>
          </a:xfrm>
          <a:prstGeom prst="rect">
            <a:avLst/>
          </a:prstGeom>
          <a:noFill/>
          <a:ln>
            <a:noFill/>
          </a:ln>
        </p:spPr>
        <p:txBody>
          <a:bodyPr anchorCtr="0" anchor="t" bIns="91425" lIns="91425" spcFirstLastPara="1" rIns="91425" wrap="square" tIns="91425">
            <a:noAutofit/>
          </a:bodyPr>
          <a:lstStyle>
            <a:lvl1pPr indent="-320040" lvl="0" marL="457200" marR="0" algn="l">
              <a:lnSpc>
                <a:spcPct val="100000"/>
              </a:lnSpc>
              <a:spcBef>
                <a:spcPts val="900"/>
              </a:spcBef>
              <a:spcAft>
                <a:spcPts val="0"/>
              </a:spcAft>
              <a:buClr>
                <a:schemeClr val="dk1"/>
              </a:buClr>
              <a:buSzPts val="1440"/>
              <a:buFont typeface="Arial"/>
              <a:buChar char="•"/>
              <a:defRPr sz="1800"/>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pic>
        <p:nvPicPr>
          <p:cNvPr id="74" name="Google Shape;74;p12"/>
          <p:cNvPicPr preferRelativeResize="0"/>
          <p:nvPr/>
        </p:nvPicPr>
        <p:blipFill rotWithShape="1">
          <a:blip r:embed="rId3">
            <a:alphaModFix/>
          </a:blip>
          <a:srcRect b="0" l="0" r="0" t="0"/>
          <a:stretch/>
        </p:blipFill>
        <p:spPr>
          <a:xfrm>
            <a:off x="420933" y="242534"/>
            <a:ext cx="207714" cy="322169"/>
          </a:xfrm>
          <a:prstGeom prst="rect">
            <a:avLst/>
          </a:prstGeom>
          <a:noFill/>
          <a:ln>
            <a:noFill/>
          </a:ln>
        </p:spPr>
      </p:pic>
      <p:sp>
        <p:nvSpPr>
          <p:cNvPr id="75" name="Google Shape;75;p12"/>
          <p:cNvSpPr txBox="1"/>
          <p:nvPr/>
        </p:nvSpPr>
        <p:spPr>
          <a:xfrm>
            <a:off x="480701" y="954992"/>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76" name="Google Shape;76;p12"/>
          <p:cNvSpPr txBox="1"/>
          <p:nvPr/>
        </p:nvSpPr>
        <p:spPr>
          <a:xfrm>
            <a:off x="1232453" y="480060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g 1">
  <p:cSld name="Leeg_1">
    <p:spTree>
      <p:nvGrpSpPr>
        <p:cNvPr id="77" name="Shape 77"/>
        <p:cNvGrpSpPr/>
        <p:nvPr/>
      </p:nvGrpSpPr>
      <p:grpSpPr>
        <a:xfrm>
          <a:off x="0" y="0"/>
          <a:ext cx="0" cy="0"/>
          <a:chOff x="0" y="0"/>
          <a:chExt cx="0" cy="0"/>
        </a:xfrm>
      </p:grpSpPr>
      <p:sp>
        <p:nvSpPr>
          <p:cNvPr id="78" name="Google Shape;78;p13"/>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GB"/>
              <a:t>26/03/17 </a:t>
            </a:r>
            <a:r>
              <a:rPr b="1" lang="en-GB"/>
              <a:t>│</a:t>
            </a:r>
            <a:fld id="{00000000-1234-1234-1234-123412341234}" type="slidenum">
              <a:rPr lang="en-GB"/>
              <a:t>‹#›</a:t>
            </a:fld>
            <a:endParaRPr/>
          </a:p>
        </p:txBody>
      </p:sp>
      <p:sp>
        <p:nvSpPr>
          <p:cNvPr id="79" name="Google Shape;79;p13"/>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algn="l">
              <a:lnSpc>
                <a:spcPct val="102702"/>
              </a:lnSpc>
              <a:spcBef>
                <a:spcPts val="0"/>
              </a:spcBef>
              <a:spcAft>
                <a:spcPts val="0"/>
              </a:spcAft>
              <a:buClr>
                <a:schemeClr val="dk1"/>
              </a:buClr>
              <a:buSzPts val="3700"/>
              <a:buNone/>
              <a:defRPr i="0" sz="3700" u="none" cap="none" strike="noStrik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80" name="Google Shape;80;p13"/>
          <p:cNvSpPr txBox="1"/>
          <p:nvPr>
            <p:ph idx="1" type="body"/>
          </p:nvPr>
        </p:nvSpPr>
        <p:spPr>
          <a:xfrm>
            <a:off x="384725" y="1099200"/>
            <a:ext cx="7416000" cy="2754000"/>
          </a:xfrm>
          <a:prstGeom prst="rect">
            <a:avLst/>
          </a:prstGeom>
          <a:noFill/>
          <a:ln>
            <a:noFill/>
          </a:ln>
        </p:spPr>
        <p:txBody>
          <a:bodyPr anchorCtr="0" anchor="t" bIns="91425" lIns="91425" spcFirstLastPara="1" rIns="91425" wrap="square" tIns="91425">
            <a:noAutofit/>
          </a:bodyPr>
          <a:lstStyle>
            <a:lvl1pPr indent="-354330" lvl="0" marL="457200" marR="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81" name="Google Shape;81;p13"/>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82" name="Google Shape;82;p13"/>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p:cSld name="Blanco">
    <p:spTree>
      <p:nvGrpSpPr>
        <p:cNvPr id="83" name="Shape 83"/>
        <p:cNvGrpSpPr/>
        <p:nvPr/>
      </p:nvGrpSpPr>
      <p:grpSpPr>
        <a:xfrm>
          <a:off x="0" y="0"/>
          <a:ext cx="0" cy="0"/>
          <a:chOff x="0" y="0"/>
          <a:chExt cx="0" cy="0"/>
        </a:xfrm>
      </p:grpSpPr>
      <p:sp>
        <p:nvSpPr>
          <p:cNvPr id="84" name="Google Shape;84;p14"/>
          <p:cNvSpPr txBox="1"/>
          <p:nvPr>
            <p:ph idx="11" type="ftr"/>
          </p:nvPr>
        </p:nvSpPr>
        <p:spPr>
          <a:xfrm>
            <a:off x="443678" y="4953894"/>
            <a:ext cx="5616000" cy="132696"/>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4"/>
          <p:cNvSpPr txBox="1"/>
          <p:nvPr>
            <p:ph idx="12" type="sldNum"/>
          </p:nvPr>
        </p:nvSpPr>
        <p:spPr>
          <a:xfrm>
            <a:off x="8020803" y="4909510"/>
            <a:ext cx="682439" cy="215444"/>
          </a:xfrm>
          <a:prstGeom prst="rect">
            <a:avLst/>
          </a:prstGeom>
          <a:noFill/>
          <a:ln>
            <a:noFill/>
          </a:ln>
        </p:spPr>
        <p:txBody>
          <a:bodyPr anchorCtr="0" anchor="ctr" bIns="45700" lIns="45700" spcFirstLastPara="1" rIns="45700" wrap="square" tIns="45700">
            <a:noAutofit/>
          </a:bodyPr>
          <a:lstStyle>
            <a:lvl1pPr indent="0" lvl="0"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1pPr>
            <a:lvl2pPr indent="0" lvl="1"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2pPr>
            <a:lvl3pPr indent="0" lvl="2"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3pPr>
            <a:lvl4pPr indent="0" lvl="3"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4pPr>
            <a:lvl5pPr indent="0" lvl="4"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5pPr>
            <a:lvl6pPr indent="0" lvl="5"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6pPr>
            <a:lvl7pPr indent="0" lvl="6"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7pPr>
            <a:lvl8pPr indent="0" lvl="7"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8pPr>
            <a:lvl9pPr indent="0" lvl="8"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86" name="Google Shape;86;p14"/>
          <p:cNvSpPr txBox="1"/>
          <p:nvPr>
            <p:ph idx="10" type="dt"/>
          </p:nvPr>
        </p:nvSpPr>
        <p:spPr>
          <a:xfrm>
            <a:off x="6059679" y="4952333"/>
            <a:ext cx="2643561" cy="13104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oud van twee">
  <p:cSld name="Inhoud van twee">
    <p:spTree>
      <p:nvGrpSpPr>
        <p:cNvPr id="87" name="Shape 87"/>
        <p:cNvGrpSpPr/>
        <p:nvPr/>
      </p:nvGrpSpPr>
      <p:grpSpPr>
        <a:xfrm>
          <a:off x="0" y="0"/>
          <a:ext cx="0" cy="0"/>
          <a:chOff x="0" y="0"/>
          <a:chExt cx="0" cy="0"/>
        </a:xfrm>
      </p:grpSpPr>
      <p:sp>
        <p:nvSpPr>
          <p:cNvPr id="88" name="Google Shape;88;p15"/>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algn="l">
              <a:lnSpc>
                <a:spcPct val="102702"/>
              </a:lnSpc>
              <a:spcBef>
                <a:spcPts val="0"/>
              </a:spcBef>
              <a:spcAft>
                <a:spcPts val="0"/>
              </a:spcAft>
              <a:buClr>
                <a:schemeClr val="dk1"/>
              </a:buClr>
              <a:buSzPts val="3700"/>
              <a:buNone/>
              <a:defRPr i="0" sz="3700" u="none" cap="none" strike="noStrik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89" name="Google Shape;89;p15"/>
          <p:cNvSpPr txBox="1"/>
          <p:nvPr>
            <p:ph idx="1" type="body"/>
          </p:nvPr>
        </p:nvSpPr>
        <p:spPr>
          <a:xfrm>
            <a:off x="547400" y="1508100"/>
            <a:ext cx="3808500" cy="2835000"/>
          </a:xfrm>
          <a:prstGeom prst="rect">
            <a:avLst/>
          </a:prstGeom>
          <a:noFill/>
          <a:ln>
            <a:noFill/>
          </a:ln>
        </p:spPr>
        <p:txBody>
          <a:bodyPr anchorCtr="0" anchor="t" bIns="91425" lIns="91425" spcFirstLastPara="1" rIns="91425" wrap="square" tIns="91425">
            <a:noAutofit/>
          </a:bodyPr>
          <a:lstStyle>
            <a:lvl1pPr indent="-342900" lvl="0" marL="457200" marR="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90" name="Google Shape;90;p15"/>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GB"/>
              <a:t>26/03/17 </a:t>
            </a:r>
            <a:r>
              <a:rPr b="1" lang="en-GB"/>
              <a:t>│</a:t>
            </a:r>
            <a:fld id="{00000000-1234-1234-1234-123412341234}" type="slidenum">
              <a:rPr lang="en-GB"/>
              <a:t>‹#›</a:t>
            </a:fld>
            <a:endParaRPr/>
          </a:p>
        </p:txBody>
      </p:sp>
      <p:sp>
        <p:nvSpPr>
          <p:cNvPr id="91" name="Google Shape;91;p15"/>
          <p:cNvSpPr txBox="1"/>
          <p:nvPr>
            <p:ph idx="2" type="body"/>
          </p:nvPr>
        </p:nvSpPr>
        <p:spPr>
          <a:xfrm>
            <a:off x="4392000" y="1508100"/>
            <a:ext cx="3672000" cy="2835000"/>
          </a:xfrm>
          <a:prstGeom prst="rect">
            <a:avLst/>
          </a:prstGeom>
          <a:noFill/>
          <a:ln>
            <a:noFill/>
          </a:ln>
        </p:spPr>
        <p:txBody>
          <a:bodyPr anchorCtr="0" anchor="t" bIns="91425" lIns="91425" spcFirstLastPara="1" rIns="91425" wrap="square" tIns="91425">
            <a:noAutofit/>
          </a:bodyPr>
          <a:lstStyle>
            <a:lvl1pPr indent="-342900" lvl="0" marL="457200" marR="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92" name="Google Shape;92;p15"/>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93" name="Google Shape;93;p15"/>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angepaste indeling">
  <p:cSld name="3_Aangepaste indeling">
    <p:spTree>
      <p:nvGrpSpPr>
        <p:cNvPr id="94" name="Shape 94"/>
        <p:cNvGrpSpPr/>
        <p:nvPr/>
      </p:nvGrpSpPr>
      <p:grpSpPr>
        <a:xfrm>
          <a:off x="0" y="0"/>
          <a:ext cx="0" cy="0"/>
          <a:chOff x="0" y="0"/>
          <a:chExt cx="0" cy="0"/>
        </a:xfrm>
      </p:grpSpPr>
      <p:sp>
        <p:nvSpPr>
          <p:cNvPr id="95" name="Google Shape;95;p16"/>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algn="l">
              <a:lnSpc>
                <a:spcPct val="95000"/>
              </a:lnSpc>
              <a:spcBef>
                <a:spcPts val="0"/>
              </a:spcBef>
              <a:spcAft>
                <a:spcPts val="0"/>
              </a:spcAft>
              <a:buClr>
                <a:schemeClr val="dk1"/>
              </a:buClr>
              <a:buSzPts val="4000"/>
              <a:buNone/>
              <a:defRPr i="0" sz="4000" u="none" cap="none" strike="noStrik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96" name="Google Shape;96;p16"/>
          <p:cNvSpPr txBox="1"/>
          <p:nvPr>
            <p:ph idx="12" type="sldNum"/>
          </p:nvPr>
        </p:nvSpPr>
        <p:spPr>
          <a:xfrm>
            <a:off x="3491880" y="4758994"/>
            <a:ext cx="2133600" cy="2739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GB"/>
              <a:t>‹#›</a:t>
            </a:fld>
            <a:endParaRPr/>
          </a:p>
        </p:txBody>
      </p:sp>
      <p:pic>
        <p:nvPicPr>
          <p:cNvPr id="97" name="Google Shape;97;p16"/>
          <p:cNvPicPr preferRelativeResize="0"/>
          <p:nvPr/>
        </p:nvPicPr>
        <p:blipFill rotWithShape="1">
          <a:blip r:embed="rId2">
            <a:alphaModFix/>
          </a:blip>
          <a:srcRect b="0" l="0" r="0" t="0"/>
          <a:stretch/>
        </p:blipFill>
        <p:spPr>
          <a:xfrm>
            <a:off x="520842" y="4622476"/>
            <a:ext cx="932135" cy="433551"/>
          </a:xfrm>
          <a:prstGeom prst="rect">
            <a:avLst/>
          </a:prstGeom>
          <a:noFill/>
          <a:ln>
            <a:noFill/>
          </a:ln>
        </p:spPr>
      </p:pic>
      <p:sp>
        <p:nvSpPr>
          <p:cNvPr id="98" name="Google Shape;98;p1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4330" lvl="0" marL="457200" marR="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26390" lvl="1" marL="914400" marR="0" algn="l">
              <a:lnSpc>
                <a:spcPct val="90000"/>
              </a:lnSpc>
              <a:spcBef>
                <a:spcPts val="300"/>
              </a:spcBef>
              <a:spcAft>
                <a:spcPts val="0"/>
              </a:spcAft>
              <a:buClr>
                <a:srgbClr val="7F7F7F"/>
              </a:buClr>
              <a:buSzPts val="1540"/>
              <a:buChar char="•"/>
              <a:defRPr i="0" sz="2200" u="none" cap="none" strike="noStrike">
                <a:solidFill>
                  <a:srgbClr val="7F7F7F"/>
                </a:solidFill>
              </a:defRPr>
            </a:lvl2pPr>
            <a:lvl3pPr indent="-342900" lvl="2" marL="1371600" marR="0" algn="l">
              <a:lnSpc>
                <a:spcPct val="90000"/>
              </a:lnSpc>
              <a:spcBef>
                <a:spcPts val="300"/>
              </a:spcBef>
              <a:spcAft>
                <a:spcPts val="0"/>
              </a:spcAft>
              <a:buClr>
                <a:schemeClr val="dk1"/>
              </a:buClr>
              <a:buSzPts val="1800"/>
              <a:buChar char="•"/>
              <a:defRPr i="0" sz="2000" u="none" cap="none" strike="noStrike">
                <a:solidFill>
                  <a:schemeClr val="dk1"/>
                </a:solidFill>
              </a:defRPr>
            </a:lvl3pPr>
            <a:lvl4pPr indent="-323850" lvl="3" marL="1828800" marR="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99" name="Google Shape;99;p16"/>
          <p:cNvPicPr preferRelativeResize="0"/>
          <p:nvPr/>
        </p:nvPicPr>
        <p:blipFill rotWithShape="1">
          <a:blip r:embed="rId3">
            <a:alphaModFix/>
          </a:blip>
          <a:srcRect b="0" l="0" r="0" t="0"/>
          <a:stretch/>
        </p:blipFill>
        <p:spPr>
          <a:xfrm>
            <a:off x="7380264" y="4606381"/>
            <a:ext cx="1080156" cy="458466"/>
          </a:xfrm>
          <a:prstGeom prst="rect">
            <a:avLst/>
          </a:prstGeom>
          <a:noFill/>
          <a:ln>
            <a:noFill/>
          </a:ln>
        </p:spPr>
      </p:pic>
      <p:sp>
        <p:nvSpPr>
          <p:cNvPr id="100" name="Google Shape;100;p16"/>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dia">
  <p:cSld name="Titeldia">
    <p:spTree>
      <p:nvGrpSpPr>
        <p:cNvPr id="101" name="Shape 101"/>
        <p:cNvGrpSpPr/>
        <p:nvPr/>
      </p:nvGrpSpPr>
      <p:grpSpPr>
        <a:xfrm>
          <a:off x="0" y="0"/>
          <a:ext cx="0" cy="0"/>
          <a:chOff x="0" y="0"/>
          <a:chExt cx="0" cy="0"/>
        </a:xfrm>
      </p:grpSpPr>
      <p:pic>
        <p:nvPicPr>
          <p:cNvPr descr="VLA_verbeeldingwerkt_kader.png" id="102" name="Google Shape;102;p17"/>
          <p:cNvPicPr preferRelativeResize="0"/>
          <p:nvPr/>
        </p:nvPicPr>
        <p:blipFill rotWithShape="1">
          <a:blip r:embed="rId2">
            <a:alphaModFix/>
          </a:blip>
          <a:srcRect b="0" l="0" r="0" t="0"/>
          <a:stretch/>
        </p:blipFill>
        <p:spPr>
          <a:xfrm>
            <a:off x="6988557" y="216000"/>
            <a:ext cx="1568404" cy="610200"/>
          </a:xfrm>
          <a:prstGeom prst="rect">
            <a:avLst/>
          </a:prstGeom>
          <a:noFill/>
          <a:ln>
            <a:noFill/>
          </a:ln>
        </p:spPr>
      </p:pic>
      <p:sp>
        <p:nvSpPr>
          <p:cNvPr id="103" name="Google Shape;103;p17"/>
          <p:cNvSpPr txBox="1"/>
          <p:nvPr>
            <p:ph type="ctrTitle"/>
          </p:nvPr>
        </p:nvSpPr>
        <p:spPr>
          <a:xfrm>
            <a:off x="1296000" y="1512000"/>
            <a:ext cx="7416000" cy="1566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5400"/>
              <a:buNone/>
              <a:defRPr i="0" sz="5400" u="none" cap="none" strike="noStrik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04" name="Google Shape;104;p17"/>
          <p:cNvSpPr txBox="1"/>
          <p:nvPr>
            <p:ph idx="1" type="subTitle"/>
          </p:nvPr>
        </p:nvSpPr>
        <p:spPr>
          <a:xfrm>
            <a:off x="1296000" y="3105000"/>
            <a:ext cx="7416000" cy="1241700"/>
          </a:xfrm>
          <a:prstGeom prst="rect">
            <a:avLst/>
          </a:prstGeom>
          <a:noFill/>
          <a:ln>
            <a:noFill/>
          </a:ln>
        </p:spPr>
        <p:txBody>
          <a:bodyPr anchorCtr="0" anchor="t" bIns="91425" lIns="91425" spcFirstLastPara="1" rIns="91425" wrap="square" tIns="91425">
            <a:noAutofit/>
          </a:bodyPr>
          <a:lstStyle>
            <a:lvl1pPr lvl="0" marR="0" algn="l">
              <a:lnSpc>
                <a:spcPct val="111392"/>
              </a:lnSpc>
              <a:spcBef>
                <a:spcPts val="300"/>
              </a:spcBef>
              <a:spcAft>
                <a:spcPts val="0"/>
              </a:spcAft>
              <a:buClr>
                <a:schemeClr val="dk1"/>
              </a:buClr>
              <a:buSzPts val="1422"/>
              <a:buNone/>
              <a:defRPr i="0" sz="1580" u="none" cap="none" strike="noStrike">
                <a:solidFill>
                  <a:schemeClr val="dk1"/>
                </a:solidFill>
              </a:defRPr>
            </a:lvl1pPr>
            <a:lvl2pPr lvl="1" marR="0" algn="ctr">
              <a:lnSpc>
                <a:spcPct val="90000"/>
              </a:lnSpc>
              <a:spcBef>
                <a:spcPts val="300"/>
              </a:spcBef>
              <a:spcAft>
                <a:spcPts val="0"/>
              </a:spcAft>
              <a:buClr>
                <a:srgbClr val="7F7F7F"/>
              </a:buClr>
              <a:buSzPts val="1400"/>
              <a:buNone/>
              <a:defRPr i="0" sz="2000" u="none" cap="none" strike="noStrike">
                <a:solidFill>
                  <a:srgbClr val="7F7F7F"/>
                </a:solidFill>
              </a:defRPr>
            </a:lvl2pPr>
            <a:lvl3pPr lvl="2" marR="0" algn="ctr">
              <a:lnSpc>
                <a:spcPct val="90000"/>
              </a:lnSpc>
              <a:spcBef>
                <a:spcPts val="300"/>
              </a:spcBef>
              <a:spcAft>
                <a:spcPts val="0"/>
              </a:spcAft>
              <a:buClr>
                <a:schemeClr val="dk1"/>
              </a:buClr>
              <a:buSzPts val="1620"/>
              <a:buNone/>
              <a:defRPr i="0" sz="1800" u="none" cap="none" strike="noStrike">
                <a:solidFill>
                  <a:schemeClr val="dk1"/>
                </a:solidFill>
              </a:defRPr>
            </a:lvl3pPr>
            <a:lvl4pPr lvl="3" marR="0" algn="ctr">
              <a:lnSpc>
                <a:spcPct val="90000"/>
              </a:lnSpc>
              <a:spcBef>
                <a:spcPts val="300"/>
              </a:spcBef>
              <a:spcAft>
                <a:spcPts val="0"/>
              </a:spcAft>
              <a:buClr>
                <a:schemeClr val="dk1"/>
              </a:buClr>
              <a:buSzPts val="1200"/>
              <a:buNone/>
              <a:defRPr i="0" sz="1600" u="none" cap="none" strike="noStrike">
                <a:solidFill>
                  <a:schemeClr val="dk1"/>
                </a:solidFill>
              </a:defRPr>
            </a:lvl4pPr>
            <a:lvl5pPr lvl="4" marR="0" algn="ctr">
              <a:lnSpc>
                <a:spcPct val="90000"/>
              </a:lnSpc>
              <a:spcBef>
                <a:spcPts val="300"/>
              </a:spcBef>
              <a:spcAft>
                <a:spcPts val="0"/>
              </a:spcAft>
              <a:buClr>
                <a:schemeClr val="dk1"/>
              </a:buClr>
              <a:buSzPts val="1440"/>
              <a:buNone/>
              <a:defRPr i="0" sz="1600" u="none" cap="none" strike="noStrike">
                <a:solidFill>
                  <a:schemeClr val="dk1"/>
                </a:solidFill>
              </a:defRPr>
            </a:lvl5pPr>
            <a:lvl6pPr lvl="5" marR="0" algn="ctr">
              <a:lnSpc>
                <a:spcPct val="90000"/>
              </a:lnSpc>
              <a:spcBef>
                <a:spcPts val="500"/>
              </a:spcBef>
              <a:spcAft>
                <a:spcPts val="0"/>
              </a:spcAft>
              <a:buClr>
                <a:schemeClr val="dk1"/>
              </a:buClr>
              <a:buSzPts val="1600"/>
              <a:buNone/>
              <a:defRPr i="0" sz="1600" u="none" cap="none" strike="noStrike">
                <a:solidFill>
                  <a:schemeClr val="dk1"/>
                </a:solidFill>
              </a:defRPr>
            </a:lvl6pPr>
            <a:lvl7pPr lvl="6" marR="0" algn="ctr">
              <a:lnSpc>
                <a:spcPct val="90000"/>
              </a:lnSpc>
              <a:spcBef>
                <a:spcPts val="500"/>
              </a:spcBef>
              <a:spcAft>
                <a:spcPts val="0"/>
              </a:spcAft>
              <a:buClr>
                <a:schemeClr val="dk1"/>
              </a:buClr>
              <a:buSzPts val="1600"/>
              <a:buNone/>
              <a:defRPr i="0" sz="1600" u="none" cap="none" strike="noStrike">
                <a:solidFill>
                  <a:schemeClr val="dk1"/>
                </a:solidFill>
              </a:defRPr>
            </a:lvl7pPr>
            <a:lvl8pPr lvl="7" marR="0" algn="ctr">
              <a:lnSpc>
                <a:spcPct val="90000"/>
              </a:lnSpc>
              <a:spcBef>
                <a:spcPts val="500"/>
              </a:spcBef>
              <a:spcAft>
                <a:spcPts val="0"/>
              </a:spcAft>
              <a:buClr>
                <a:schemeClr val="dk1"/>
              </a:buClr>
              <a:buSzPts val="1600"/>
              <a:buNone/>
              <a:defRPr i="0" sz="1600" u="none" cap="none" strike="noStrike">
                <a:solidFill>
                  <a:schemeClr val="dk1"/>
                </a:solidFill>
              </a:defRPr>
            </a:lvl8pPr>
            <a:lvl9pPr lvl="8" marR="0" algn="ctr">
              <a:lnSpc>
                <a:spcPct val="90000"/>
              </a:lnSpc>
              <a:spcBef>
                <a:spcPts val="500"/>
              </a:spcBef>
              <a:spcAft>
                <a:spcPts val="0"/>
              </a:spcAft>
              <a:buClr>
                <a:schemeClr val="dk1"/>
              </a:buClr>
              <a:buSzPts val="1600"/>
              <a:buNone/>
              <a:defRPr i="0" sz="1600" u="none" cap="none" strike="noStrike">
                <a:solidFill>
                  <a:schemeClr val="dk1"/>
                </a:solidFill>
              </a:defRPr>
            </a:lvl9pPr>
          </a:lstStyle>
          <a:p/>
        </p:txBody>
      </p:sp>
      <p:sp>
        <p:nvSpPr>
          <p:cNvPr id="105" name="Google Shape;105;p17"/>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Mobiliteit">
  <p:cSld name="Leeg">
    <p:spTree>
      <p:nvGrpSpPr>
        <p:cNvPr id="106" name="Shape 106"/>
        <p:cNvGrpSpPr/>
        <p:nvPr/>
      </p:nvGrpSpPr>
      <p:grpSpPr>
        <a:xfrm>
          <a:off x="0" y="0"/>
          <a:ext cx="0" cy="0"/>
          <a:chOff x="0" y="0"/>
          <a:chExt cx="0" cy="0"/>
        </a:xfrm>
      </p:grpSpPr>
      <p:pic>
        <p:nvPicPr>
          <p:cNvPr id="107" name="Google Shape;107;p18"/>
          <p:cNvPicPr preferRelativeResize="0"/>
          <p:nvPr/>
        </p:nvPicPr>
        <p:blipFill rotWithShape="1">
          <a:blip r:embed="rId2">
            <a:alphaModFix/>
          </a:blip>
          <a:srcRect b="0" l="0" r="31375" t="0"/>
          <a:stretch/>
        </p:blipFill>
        <p:spPr>
          <a:xfrm>
            <a:off x="285750" y="0"/>
            <a:ext cx="8858249" cy="5143500"/>
          </a:xfrm>
          <a:prstGeom prst="rect">
            <a:avLst/>
          </a:prstGeom>
          <a:noFill/>
          <a:ln>
            <a:noFill/>
          </a:ln>
        </p:spPr>
      </p:pic>
      <p:sp>
        <p:nvSpPr>
          <p:cNvPr id="108" name="Google Shape;108;p18"/>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GB"/>
              <a:t>26/03/17 </a:t>
            </a:r>
            <a:r>
              <a:rPr b="1" lang="en-GB"/>
              <a:t>│</a:t>
            </a:r>
            <a:fld id="{00000000-1234-1234-1234-123412341234}" type="slidenum">
              <a:rPr lang="en-GB"/>
              <a:t>‹#›</a:t>
            </a:fld>
            <a:endParaRPr/>
          </a:p>
        </p:txBody>
      </p:sp>
      <p:sp>
        <p:nvSpPr>
          <p:cNvPr id="109" name="Google Shape;109;p18"/>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algn="l">
              <a:lnSpc>
                <a:spcPct val="102702"/>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10" name="Google Shape;110;p18"/>
          <p:cNvSpPr txBox="1"/>
          <p:nvPr>
            <p:ph idx="1" type="body"/>
          </p:nvPr>
        </p:nvSpPr>
        <p:spPr>
          <a:xfrm>
            <a:off x="1296000" y="1436400"/>
            <a:ext cx="7416000" cy="2754000"/>
          </a:xfrm>
          <a:prstGeom prst="rect">
            <a:avLst/>
          </a:prstGeom>
          <a:noFill/>
          <a:ln>
            <a:noFill/>
          </a:ln>
        </p:spPr>
        <p:txBody>
          <a:bodyPr anchorCtr="0" anchor="t" bIns="91425" lIns="91425" spcFirstLastPara="1" rIns="91425" wrap="square" tIns="91425">
            <a:noAutofit/>
          </a:bodyPr>
          <a:lstStyle>
            <a:lvl1pPr indent="-354330" lvl="0" marL="457200" marR="0" algn="l">
              <a:lnSpc>
                <a:spcPct val="90000"/>
              </a:lnSpc>
              <a:spcBef>
                <a:spcPts val="300"/>
              </a:spcBef>
              <a:spcAft>
                <a:spcPts val="0"/>
              </a:spcAft>
              <a:buClr>
                <a:schemeClr val="dk1"/>
              </a:buClr>
              <a:buSzPts val="1980"/>
              <a:buFont typeface="Arial"/>
              <a:buChar char="•"/>
              <a:defRPr b="0" i="0" sz="2200" u="none" cap="none" strike="noStrike">
                <a:solidFill>
                  <a:schemeClr val="dk1"/>
                </a:solidFill>
                <a:latin typeface="Arial"/>
                <a:ea typeface="Arial"/>
                <a:cs typeface="Arial"/>
                <a:sym typeface="Arial"/>
              </a:defRPr>
            </a:lvl1pPr>
            <a:lvl2pPr indent="-333375" lvl="1" marL="914400" marR="0" algn="l">
              <a:lnSpc>
                <a:spcPct val="90000"/>
              </a:lnSpc>
              <a:spcBef>
                <a:spcPts val="300"/>
              </a:spcBef>
              <a:spcAft>
                <a:spcPts val="0"/>
              </a:spcAft>
              <a:buClr>
                <a:srgbClr val="7F7F7F"/>
              </a:buClr>
              <a:buSzPts val="1650"/>
              <a:buFont typeface="Arial"/>
              <a:buChar char="•"/>
              <a:defRPr b="0" i="0" sz="2200" u="none" cap="none" strike="noStrike">
                <a:solidFill>
                  <a:srgbClr val="7F7F7F"/>
                </a:solidFill>
                <a:latin typeface="Arial"/>
                <a:ea typeface="Arial"/>
                <a:cs typeface="Arial"/>
                <a:sym typeface="Arial"/>
              </a:defRPr>
            </a:lvl2pPr>
            <a:lvl3pPr indent="-336550" lvl="2" marL="1371600" marR="0" algn="l">
              <a:lnSpc>
                <a:spcPct val="90000"/>
              </a:lnSpc>
              <a:spcBef>
                <a:spcPts val="300"/>
              </a:spcBef>
              <a:spcAft>
                <a:spcPts val="0"/>
              </a:spcAft>
              <a:buClr>
                <a:schemeClr val="dk1"/>
              </a:buClr>
              <a:buSzPts val="1700"/>
              <a:buFont typeface="Arial"/>
              <a:buChar char="•"/>
              <a:defRPr b="0" i="0" sz="2000" u="none" cap="none" strike="noStrike">
                <a:solidFill>
                  <a:schemeClr val="dk1"/>
                </a:solidFill>
                <a:latin typeface="Arial"/>
                <a:ea typeface="Arial"/>
                <a:cs typeface="Arial"/>
                <a:sym typeface="Arial"/>
              </a:defRPr>
            </a:lvl3pPr>
            <a:lvl4pPr indent="-323850" lvl="3" marL="1828800" marR="0" algn="l">
              <a:lnSpc>
                <a:spcPct val="90000"/>
              </a:lnSpc>
              <a:spcBef>
                <a:spcPts val="300"/>
              </a:spcBef>
              <a:spcAft>
                <a:spcPts val="0"/>
              </a:spcAft>
              <a:buClr>
                <a:schemeClr val="dk1"/>
              </a:buClr>
              <a:buSzPts val="1500"/>
              <a:buFont typeface="Arial"/>
              <a:buChar char="•"/>
              <a:defRPr b="0" i="0" sz="2000" u="none" cap="none" strike="noStrike">
                <a:solidFill>
                  <a:schemeClr val="dk1"/>
                </a:solidFill>
                <a:latin typeface="Arial"/>
                <a:ea typeface="Arial"/>
                <a:cs typeface="Arial"/>
                <a:sym typeface="Arial"/>
              </a:defRPr>
            </a:lvl4pPr>
            <a:lvl5pPr indent="-342900" lvl="4" marL="2286000" marR="0" algn="l">
              <a:lnSpc>
                <a:spcPct val="90000"/>
              </a:lnSpc>
              <a:spcBef>
                <a:spcPts val="300"/>
              </a:spcBef>
              <a:spcAft>
                <a:spcPts val="0"/>
              </a:spcAft>
              <a:buClr>
                <a:schemeClr val="dk1"/>
              </a:buClr>
              <a:buSzPts val="1800"/>
              <a:buFont typeface="Arial"/>
              <a:buChar char="•"/>
              <a:defRPr b="0" i="0" sz="20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111" name="Google Shape;111;p18"/>
          <p:cNvPicPr preferRelativeResize="0"/>
          <p:nvPr/>
        </p:nvPicPr>
        <p:blipFill rotWithShape="1">
          <a:blip r:embed="rId3">
            <a:alphaModFix/>
          </a:blip>
          <a:srcRect b="0" l="0" r="0" t="0"/>
          <a:stretch/>
        </p:blipFill>
        <p:spPr>
          <a:xfrm>
            <a:off x="648000" y="4392900"/>
            <a:ext cx="1377000" cy="535733"/>
          </a:xfrm>
          <a:prstGeom prst="rect">
            <a:avLst/>
          </a:prstGeom>
          <a:noFill/>
          <a:ln>
            <a:noFill/>
          </a:ln>
        </p:spPr>
      </p:pic>
      <p:sp>
        <p:nvSpPr>
          <p:cNvPr id="112" name="Google Shape;112;p18"/>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p:cSld name="Titel en Inhoud">
    <p:spTree>
      <p:nvGrpSpPr>
        <p:cNvPr id="113" name="Shape 113"/>
        <p:cNvGrpSpPr/>
        <p:nvPr/>
      </p:nvGrpSpPr>
      <p:grpSpPr>
        <a:xfrm>
          <a:off x="0" y="0"/>
          <a:ext cx="0" cy="0"/>
          <a:chOff x="0" y="0"/>
          <a:chExt cx="0" cy="0"/>
        </a:xfrm>
      </p:grpSpPr>
      <p:sp>
        <p:nvSpPr>
          <p:cNvPr id="114" name="Google Shape;114;p19"/>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68300" lvl="0" marL="457200" marR="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indent="-368300" lvl="1" marL="914400" marR="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indent="-355600" lvl="2" marL="1371600" marR="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55600" lvl="3" marL="1828800" marR="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indent="-355600" lvl="4" marL="2286000" marR="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15" name="Google Shape;115;p19"/>
          <p:cNvSpPr txBox="1"/>
          <p:nvPr>
            <p:ph type="title"/>
          </p:nvPr>
        </p:nvSpPr>
        <p:spPr>
          <a:xfrm>
            <a:off x="628651" y="273845"/>
            <a:ext cx="7886700" cy="738264"/>
          </a:xfrm>
          <a:prstGeom prst="rect">
            <a:avLst/>
          </a:prstGeom>
          <a:noFill/>
          <a:ln>
            <a:noFill/>
          </a:ln>
        </p:spPr>
        <p:txBody>
          <a:bodyPr anchorCtr="0" anchor="t" bIns="45700" lIns="91425" spcFirstLastPara="1" rIns="91425" wrap="square" tIns="45700">
            <a:no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19"/>
          <p:cNvSpPr txBox="1"/>
          <p:nvPr>
            <p:ph idx="11" type="ftr"/>
          </p:nvPr>
        </p:nvSpPr>
        <p:spPr>
          <a:xfrm>
            <a:off x="443678" y="4953894"/>
            <a:ext cx="5616000" cy="132696"/>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19"/>
          <p:cNvSpPr txBox="1"/>
          <p:nvPr>
            <p:ph idx="12" type="sldNum"/>
          </p:nvPr>
        </p:nvSpPr>
        <p:spPr>
          <a:xfrm>
            <a:off x="8020803" y="4909510"/>
            <a:ext cx="682439" cy="215444"/>
          </a:xfrm>
          <a:prstGeom prst="rect">
            <a:avLst/>
          </a:prstGeom>
          <a:noFill/>
          <a:ln>
            <a:noFill/>
          </a:ln>
        </p:spPr>
        <p:txBody>
          <a:bodyPr anchorCtr="0" anchor="ctr" bIns="45700" lIns="45700" spcFirstLastPara="1" rIns="45700" wrap="square" tIns="45700">
            <a:noAutofit/>
          </a:bodyPr>
          <a:lstStyle>
            <a:lvl1pPr indent="0" lvl="0"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1pPr>
            <a:lvl2pPr indent="0" lvl="1"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2pPr>
            <a:lvl3pPr indent="0" lvl="2"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3pPr>
            <a:lvl4pPr indent="0" lvl="3"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4pPr>
            <a:lvl5pPr indent="0" lvl="4"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5pPr>
            <a:lvl6pPr indent="0" lvl="5"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6pPr>
            <a:lvl7pPr indent="0" lvl="6"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7pPr>
            <a:lvl8pPr indent="0" lvl="7"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8pPr>
            <a:lvl9pPr indent="0" lvl="8"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18" name="Google Shape;118;p19"/>
          <p:cNvSpPr txBox="1"/>
          <p:nvPr>
            <p:ph idx="10" type="dt"/>
          </p:nvPr>
        </p:nvSpPr>
        <p:spPr>
          <a:xfrm>
            <a:off x="6059679" y="4952333"/>
            <a:ext cx="2643561" cy="13104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ge_dia">
  <p:cSld name="Lege_dia">
    <p:spTree>
      <p:nvGrpSpPr>
        <p:cNvPr id="119" name="Shape 119"/>
        <p:cNvGrpSpPr/>
        <p:nvPr/>
      </p:nvGrpSpPr>
      <p:grpSpPr>
        <a:xfrm>
          <a:off x="0" y="0"/>
          <a:ext cx="0" cy="0"/>
          <a:chOff x="0" y="0"/>
          <a:chExt cx="0" cy="0"/>
        </a:xfrm>
      </p:grpSpPr>
      <p:sp>
        <p:nvSpPr>
          <p:cNvPr id="120" name="Google Shape;120;p20"/>
          <p:cNvSpPr txBox="1"/>
          <p:nvPr/>
        </p:nvSpPr>
        <p:spPr>
          <a:xfrm>
            <a:off x="481781" y="930651"/>
            <a:ext cx="6223800" cy="46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121" name="Google Shape;121;p20"/>
          <p:cNvSpPr txBox="1"/>
          <p:nvPr>
            <p:ph idx="1" type="body"/>
          </p:nvPr>
        </p:nvSpPr>
        <p:spPr>
          <a:xfrm>
            <a:off x="481781" y="212710"/>
            <a:ext cx="8370900" cy="591000"/>
          </a:xfrm>
          <a:prstGeom prst="rect">
            <a:avLst/>
          </a:prstGeom>
          <a:noFill/>
          <a:ln>
            <a:noFill/>
          </a:ln>
        </p:spPr>
        <p:txBody>
          <a:bodyPr anchorCtr="0" anchor="t" bIns="45700" lIns="0" spcFirstLastPara="1" rIns="0" wrap="square" tIns="0">
            <a:noAutofit/>
          </a:bodyPr>
          <a:lstStyle>
            <a:lvl1pPr indent="-228600" lvl="0" marL="457200" algn="l">
              <a:lnSpc>
                <a:spcPct val="90000"/>
              </a:lnSpc>
              <a:spcBef>
                <a:spcPts val="300"/>
              </a:spcBef>
              <a:spcAft>
                <a:spcPts val="0"/>
              </a:spcAft>
              <a:buClr>
                <a:schemeClr val="dk1"/>
              </a:buClr>
              <a:buSzPts val="2520"/>
              <a:buFont typeface="Calibri"/>
              <a:buNone/>
              <a:defRPr b="0" sz="2800">
                <a:solidFill>
                  <a:schemeClr val="dk1"/>
                </a:solidFill>
                <a:latin typeface="Calibri"/>
                <a:ea typeface="Calibri"/>
                <a:cs typeface="Calibri"/>
                <a:sym typeface="Calibri"/>
              </a:defRPr>
            </a:lvl1pPr>
            <a:lvl2pPr indent="-228600" lvl="1" marL="91440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2pPr>
            <a:lvl3pPr indent="-228600" lvl="2" marL="1371600" algn="l">
              <a:lnSpc>
                <a:spcPct val="90000"/>
              </a:lnSpc>
              <a:spcBef>
                <a:spcPts val="300"/>
              </a:spcBef>
              <a:spcAft>
                <a:spcPts val="0"/>
              </a:spcAft>
              <a:buClr>
                <a:schemeClr val="dk1"/>
              </a:buClr>
              <a:buSzPts val="2380"/>
              <a:buFont typeface="Calibri"/>
              <a:buNone/>
              <a:defRPr b="1" sz="2800">
                <a:solidFill>
                  <a:schemeClr val="dk1"/>
                </a:solidFill>
                <a:latin typeface="Calibri"/>
                <a:ea typeface="Calibri"/>
                <a:cs typeface="Calibri"/>
                <a:sym typeface="Calibri"/>
              </a:defRPr>
            </a:lvl3pPr>
            <a:lvl4pPr indent="-228600" lvl="3" marL="182880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4pPr>
            <a:lvl5pPr indent="-228600" lvl="4" marL="2286000" algn="l">
              <a:lnSpc>
                <a:spcPct val="90000"/>
              </a:lnSpc>
              <a:spcBef>
                <a:spcPts val="300"/>
              </a:spcBef>
              <a:spcAft>
                <a:spcPts val="0"/>
              </a:spcAft>
              <a:buClr>
                <a:schemeClr val="dk1"/>
              </a:buClr>
              <a:buSzPts val="2520"/>
              <a:buFont typeface="Calibri"/>
              <a:buNone/>
              <a:defRPr b="1" sz="2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20"/>
          <p:cNvSpPr txBox="1"/>
          <p:nvPr>
            <p:ph idx="2" type="body"/>
          </p:nvPr>
        </p:nvSpPr>
        <p:spPr>
          <a:xfrm>
            <a:off x="481781" y="1829549"/>
            <a:ext cx="8370900" cy="1347000"/>
          </a:xfrm>
          <a:prstGeom prst="rect">
            <a:avLst/>
          </a:prstGeom>
          <a:noFill/>
          <a:ln>
            <a:noFill/>
          </a:ln>
        </p:spPr>
        <p:txBody>
          <a:bodyPr anchorCtr="0" anchor="t" bIns="45700" lIns="0" spcFirstLastPara="1" rIns="0" wrap="square" tIns="0">
            <a:noAutofit/>
          </a:bodyPr>
          <a:lstStyle>
            <a:lvl1pPr indent="-331470" lvl="0" marL="45720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indent="-304800" lvl="1" marL="9144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indent="-314960" lvl="2" marL="137160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indent="-304800" lvl="3" marL="1828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indent="-320039" lvl="4" marL="2286000"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 name="Google Shape;123;p20"/>
          <p:cNvSpPr txBox="1"/>
          <p:nvPr>
            <p:ph idx="3" type="body"/>
          </p:nvPr>
        </p:nvSpPr>
        <p:spPr>
          <a:xfrm>
            <a:off x="481781" y="1065987"/>
            <a:ext cx="8370900" cy="295200"/>
          </a:xfrm>
          <a:prstGeom prst="rect">
            <a:avLst/>
          </a:prstGeom>
          <a:noFill/>
          <a:ln>
            <a:noFill/>
          </a:ln>
        </p:spPr>
        <p:txBody>
          <a:bodyPr anchorCtr="0" anchor="t" bIns="45700" lIns="0" spcFirstLastPara="1" rIns="0" wrap="square" tIns="0">
            <a:noAutofit/>
          </a:bodyPr>
          <a:lstStyle>
            <a:lvl1pPr indent="-228600" lvl="0" marL="4572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indent="-314325" lvl="1" marL="914400" algn="l">
              <a:lnSpc>
                <a:spcPct val="90000"/>
              </a:lnSpc>
              <a:spcBef>
                <a:spcPts val="300"/>
              </a:spcBef>
              <a:spcAft>
                <a:spcPts val="0"/>
              </a:spcAft>
              <a:buClr>
                <a:srgbClr val="9B9B9B"/>
              </a:buClr>
              <a:buSzPts val="1350"/>
              <a:buChar char="•"/>
              <a:defRPr/>
            </a:lvl2pPr>
            <a:lvl3pPr indent="-325755" lvl="2" marL="1371600" algn="l">
              <a:lnSpc>
                <a:spcPct val="90000"/>
              </a:lnSpc>
              <a:spcBef>
                <a:spcPts val="300"/>
              </a:spcBef>
              <a:spcAft>
                <a:spcPts val="0"/>
              </a:spcAft>
              <a:buClr>
                <a:schemeClr val="dk1"/>
              </a:buClr>
              <a:buSzPts val="1530"/>
              <a:buChar char="•"/>
              <a:defRPr/>
            </a:lvl3pPr>
            <a:lvl4pPr indent="-314325" lvl="3" marL="1828800" algn="l">
              <a:lnSpc>
                <a:spcPct val="90000"/>
              </a:lnSpc>
              <a:spcBef>
                <a:spcPts val="300"/>
              </a:spcBef>
              <a:spcAft>
                <a:spcPts val="0"/>
              </a:spcAft>
              <a:buClr>
                <a:schemeClr val="dk1"/>
              </a:buClr>
              <a:buSzPts val="1350"/>
              <a:buChar char="•"/>
              <a:defRPr/>
            </a:lvl4pPr>
            <a:lvl5pPr indent="-331470" lvl="4" marL="2286000" algn="l">
              <a:lnSpc>
                <a:spcPct val="90000"/>
              </a:lnSpc>
              <a:spcBef>
                <a:spcPts val="300"/>
              </a:spcBef>
              <a:spcAft>
                <a:spcPts val="0"/>
              </a:spcAft>
              <a:buClr>
                <a:schemeClr val="dk1"/>
              </a:buClr>
              <a:buSzPts val="162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24" name="Google Shape;124;p20"/>
          <p:cNvPicPr preferRelativeResize="0"/>
          <p:nvPr/>
        </p:nvPicPr>
        <p:blipFill rotWithShape="1">
          <a:blip r:embed="rId2">
            <a:alphaModFix/>
          </a:blip>
          <a:srcRect b="0" l="0" r="0" t="0"/>
          <a:stretch/>
        </p:blipFill>
        <p:spPr>
          <a:xfrm>
            <a:off x="8160767" y="4684038"/>
            <a:ext cx="931204" cy="241871"/>
          </a:xfrm>
          <a:prstGeom prst="rect">
            <a:avLst/>
          </a:prstGeom>
          <a:noFill/>
          <a:ln>
            <a:noFill/>
          </a:ln>
        </p:spPr>
      </p:pic>
      <p:sp>
        <p:nvSpPr>
          <p:cNvPr id="125" name="Google Shape;125;p20"/>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eg" type="blank">
  <p:cSld name="BLANK">
    <p:spTree>
      <p:nvGrpSpPr>
        <p:cNvPr id="16" name="Shape 16"/>
        <p:cNvGrpSpPr/>
        <p:nvPr/>
      </p:nvGrpSpPr>
      <p:grpSpPr>
        <a:xfrm>
          <a:off x="0" y="0"/>
          <a:ext cx="0" cy="0"/>
          <a:chOff x="0" y="0"/>
          <a:chExt cx="0" cy="0"/>
        </a:xfrm>
      </p:grpSpPr>
      <p:sp>
        <p:nvSpPr>
          <p:cNvPr id="17" name="Google Shape;17;p3"/>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ussentitel">
  <p:cSld name="5_Tussentitel">
    <p:bg>
      <p:bgPr>
        <a:solidFill>
          <a:srgbClr val="71C2FF"/>
        </a:solidFill>
      </p:bgPr>
    </p:bg>
    <p:spTree>
      <p:nvGrpSpPr>
        <p:cNvPr id="126" name="Shape 126"/>
        <p:cNvGrpSpPr/>
        <p:nvPr/>
      </p:nvGrpSpPr>
      <p:grpSpPr>
        <a:xfrm>
          <a:off x="0" y="0"/>
          <a:ext cx="0" cy="0"/>
          <a:chOff x="0" y="0"/>
          <a:chExt cx="0" cy="0"/>
        </a:xfrm>
      </p:grpSpPr>
      <p:sp>
        <p:nvSpPr>
          <p:cNvPr id="127" name="Google Shape;127;p21"/>
          <p:cNvSpPr/>
          <p:nvPr/>
        </p:nvSpPr>
        <p:spPr>
          <a:xfrm>
            <a:off x="-2" y="0"/>
            <a:ext cx="1118154" cy="2221396"/>
          </a:xfrm>
          <a:prstGeom prst="rect">
            <a:avLst/>
          </a:prstGeom>
          <a:solidFill>
            <a:srgbClr val="71C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chemeClr val="lt1"/>
              </a:solidFill>
              <a:latin typeface="Arial"/>
              <a:ea typeface="Arial"/>
              <a:cs typeface="Arial"/>
              <a:sym typeface="Arial"/>
            </a:endParaRPr>
          </a:p>
        </p:txBody>
      </p:sp>
      <p:pic>
        <p:nvPicPr>
          <p:cNvPr id="128" name="Google Shape;128;p21"/>
          <p:cNvPicPr preferRelativeResize="0"/>
          <p:nvPr/>
        </p:nvPicPr>
        <p:blipFill rotWithShape="1">
          <a:blip r:embed="rId2">
            <a:alphaModFix/>
          </a:blip>
          <a:srcRect b="0" l="0" r="0" t="0"/>
          <a:stretch/>
        </p:blipFill>
        <p:spPr>
          <a:xfrm>
            <a:off x="-1" y="-58365"/>
            <a:ext cx="9144002" cy="3303011"/>
          </a:xfrm>
          <a:prstGeom prst="rect">
            <a:avLst/>
          </a:prstGeom>
          <a:noFill/>
          <a:ln>
            <a:noFill/>
          </a:ln>
        </p:spPr>
      </p:pic>
      <p:pic>
        <p:nvPicPr>
          <p:cNvPr id="129" name="Google Shape;129;p21"/>
          <p:cNvPicPr preferRelativeResize="0"/>
          <p:nvPr/>
        </p:nvPicPr>
        <p:blipFill rotWithShape="1">
          <a:blip r:embed="rId3">
            <a:alphaModFix/>
          </a:blip>
          <a:srcRect b="38111" l="0" r="0" t="-2165"/>
          <a:stretch/>
        </p:blipFill>
        <p:spPr>
          <a:xfrm>
            <a:off x="2" y="2392846"/>
            <a:ext cx="9143999" cy="275065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eeg">
  <p:cSld name="2_Leeg">
    <p:spTree>
      <p:nvGrpSpPr>
        <p:cNvPr id="18" name="Shape 18"/>
        <p:cNvGrpSpPr/>
        <p:nvPr/>
      </p:nvGrpSpPr>
      <p:grpSpPr>
        <a:xfrm>
          <a:off x="0" y="0"/>
          <a:ext cx="0" cy="0"/>
          <a:chOff x="0" y="0"/>
          <a:chExt cx="0" cy="0"/>
        </a:xfrm>
      </p:grpSpPr>
      <p:sp>
        <p:nvSpPr>
          <p:cNvPr id="19" name="Google Shape;19;p4"/>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GB"/>
              <a:t>26/03/17 </a:t>
            </a:r>
            <a:r>
              <a:rPr b="1" lang="en-GB"/>
              <a:t>│</a:t>
            </a:r>
            <a:fld id="{00000000-1234-1234-1234-123412341234}" type="slidenum">
              <a:rPr lang="en-GB"/>
              <a:t>‹#›</a:t>
            </a:fld>
            <a:endParaRPr/>
          </a:p>
        </p:txBody>
      </p:sp>
      <p:sp>
        <p:nvSpPr>
          <p:cNvPr id="20" name="Google Shape;20;p4"/>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algn="l">
              <a:lnSpc>
                <a:spcPct val="102702"/>
              </a:lnSpc>
              <a:spcBef>
                <a:spcPts val="0"/>
              </a:spcBef>
              <a:spcAft>
                <a:spcPts val="0"/>
              </a:spcAft>
              <a:buClr>
                <a:schemeClr val="dk1"/>
              </a:buClr>
              <a:buSzPts val="3700"/>
              <a:buNone/>
              <a:defRPr i="0" sz="3700" u="none" cap="none" strike="noStrik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 name="Google Shape;21;p4"/>
          <p:cNvSpPr txBox="1"/>
          <p:nvPr>
            <p:ph idx="1" type="body"/>
          </p:nvPr>
        </p:nvSpPr>
        <p:spPr>
          <a:xfrm>
            <a:off x="540000" y="1436400"/>
            <a:ext cx="8064000" cy="2754000"/>
          </a:xfrm>
          <a:prstGeom prst="rect">
            <a:avLst/>
          </a:prstGeom>
          <a:noFill/>
          <a:ln>
            <a:noFill/>
          </a:ln>
        </p:spPr>
        <p:txBody>
          <a:bodyPr anchorCtr="0" anchor="t" bIns="91425" lIns="91425" spcFirstLastPara="1" rIns="91425" wrap="square" tIns="91425">
            <a:noAutofit/>
          </a:bodyPr>
          <a:lstStyle>
            <a:lvl1pPr indent="-354330" lvl="0" marL="457200" marR="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22" name="Google Shape;22;p4"/>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23" name="Google Shape;23;p4"/>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ussentitel 2">
  <p:cSld name="Tussentitel 2">
    <p:spTree>
      <p:nvGrpSpPr>
        <p:cNvPr id="24" name="Shape 24"/>
        <p:cNvGrpSpPr/>
        <p:nvPr/>
      </p:nvGrpSpPr>
      <p:grpSpPr>
        <a:xfrm>
          <a:off x="0" y="0"/>
          <a:ext cx="0" cy="0"/>
          <a:chOff x="0" y="0"/>
          <a:chExt cx="0" cy="0"/>
        </a:xfrm>
      </p:grpSpPr>
      <p:pic>
        <p:nvPicPr>
          <p:cNvPr id="25" name="Google Shape;25;p5"/>
          <p:cNvPicPr preferRelativeResize="0"/>
          <p:nvPr/>
        </p:nvPicPr>
        <p:blipFill rotWithShape="1">
          <a:blip r:embed="rId2">
            <a:alphaModFix/>
          </a:blip>
          <a:srcRect b="3434" l="763" r="6439" t="1399"/>
          <a:stretch/>
        </p:blipFill>
        <p:spPr>
          <a:xfrm>
            <a:off x="323527" y="-1"/>
            <a:ext cx="8820473" cy="5143501"/>
          </a:xfrm>
          <a:prstGeom prst="rect">
            <a:avLst/>
          </a:prstGeom>
          <a:noFill/>
          <a:ln>
            <a:noFill/>
          </a:ln>
        </p:spPr>
      </p:pic>
      <p:sp>
        <p:nvSpPr>
          <p:cNvPr id="26" name="Google Shape;26;p5"/>
          <p:cNvSpPr txBox="1"/>
          <p:nvPr>
            <p:ph idx="1" type="subTitle"/>
          </p:nvPr>
        </p:nvSpPr>
        <p:spPr>
          <a:xfrm>
            <a:off x="1813992" y="3705876"/>
            <a:ext cx="6858000" cy="1241822"/>
          </a:xfrm>
          <a:prstGeom prst="rect">
            <a:avLst/>
          </a:prstGeom>
          <a:noFill/>
          <a:ln>
            <a:noFill/>
          </a:ln>
        </p:spPr>
        <p:txBody>
          <a:bodyPr anchorCtr="0" anchor="t" bIns="91425" lIns="91425" spcFirstLastPara="1" rIns="91425" wrap="square" tIns="91425">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p:txBody>
      </p:sp>
      <p:sp>
        <p:nvSpPr>
          <p:cNvPr id="27" name="Google Shape;27;p5"/>
          <p:cNvSpPr txBox="1"/>
          <p:nvPr>
            <p:ph type="title"/>
          </p:nvPr>
        </p:nvSpPr>
        <p:spPr>
          <a:xfrm>
            <a:off x="899594" y="1501902"/>
            <a:ext cx="7772401" cy="2095966"/>
          </a:xfrm>
          <a:prstGeom prst="rect">
            <a:avLst/>
          </a:prstGeom>
          <a:noFill/>
          <a:ln>
            <a:noFill/>
          </a:ln>
        </p:spPr>
        <p:txBody>
          <a:bodyPr anchorCtr="0" anchor="b" bIns="91425" lIns="91425" spcFirstLastPara="1" rIns="91425" wrap="square" tIns="91425">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orange">
  <p:cSld name="Intro orange">
    <p:bg>
      <p:bgPr>
        <a:solidFill>
          <a:schemeClr val="dk1"/>
        </a:solidFill>
      </p:bgPr>
    </p:bg>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0" l="0" r="0" t="0"/>
          <a:stretch/>
        </p:blipFill>
        <p:spPr>
          <a:xfrm>
            <a:off x="747532" y="4099560"/>
            <a:ext cx="1791955" cy="701200"/>
          </a:xfrm>
          <a:prstGeom prst="rect">
            <a:avLst/>
          </a:prstGeom>
          <a:noFill/>
          <a:ln>
            <a:noFill/>
          </a:ln>
        </p:spPr>
      </p:pic>
      <p:sp>
        <p:nvSpPr>
          <p:cNvPr id="30" name="Google Shape;30;p6"/>
          <p:cNvSpPr txBox="1"/>
          <p:nvPr>
            <p:ph idx="1" type="body"/>
          </p:nvPr>
        </p:nvSpPr>
        <p:spPr>
          <a:xfrm>
            <a:off x="984005" y="2779909"/>
            <a:ext cx="2271662" cy="882716"/>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300"/>
              </a:spcBef>
              <a:spcAft>
                <a:spcPts val="0"/>
              </a:spcAft>
              <a:buSzPts val="1980"/>
              <a:buNone/>
              <a:defRPr b="0" i="1" sz="1500">
                <a:solidFill>
                  <a:schemeClr val="lt1"/>
                </a:solidFill>
                <a:latin typeface="Proxima Nova"/>
                <a:ea typeface="Proxima Nova"/>
                <a:cs typeface="Proxima Nova"/>
                <a:sym typeface="Proxima Nova"/>
              </a:defRPr>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31" name="Google Shape;31;p6"/>
          <p:cNvSpPr txBox="1"/>
          <p:nvPr>
            <p:ph idx="2" type="body"/>
          </p:nvPr>
        </p:nvSpPr>
        <p:spPr>
          <a:xfrm>
            <a:off x="985390" y="2405109"/>
            <a:ext cx="3476078" cy="382356"/>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300"/>
              </a:spcBef>
              <a:spcAft>
                <a:spcPts val="0"/>
              </a:spcAft>
              <a:buSzPts val="1980"/>
              <a:buNone/>
              <a:defRPr b="0" i="1" sz="2100">
                <a:solidFill>
                  <a:schemeClr val="lt1"/>
                </a:solidFill>
                <a:latin typeface="Proxima Nova"/>
                <a:ea typeface="Proxima Nova"/>
                <a:cs typeface="Proxima Nova"/>
                <a:sym typeface="Proxima Nova"/>
              </a:defRPr>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32" name="Google Shape;32;p6"/>
          <p:cNvSpPr txBox="1"/>
          <p:nvPr>
            <p:ph idx="3" type="body"/>
          </p:nvPr>
        </p:nvSpPr>
        <p:spPr>
          <a:xfrm>
            <a:off x="628651" y="106341"/>
            <a:ext cx="6412230" cy="2236634"/>
          </a:xfrm>
          <a:prstGeom prst="rect">
            <a:avLst/>
          </a:prstGeom>
          <a:noFill/>
          <a:ln>
            <a:noFill/>
          </a:ln>
        </p:spPr>
        <p:txBody>
          <a:bodyPr anchorCtr="0" anchor="t" bIns="36000" lIns="91425" spcFirstLastPara="1" rIns="91425" wrap="square" tIns="91425">
            <a:noAutofit/>
          </a:bodyPr>
          <a:lstStyle>
            <a:lvl1pPr indent="-228600" lvl="0" marL="457200" algn="l">
              <a:lnSpc>
                <a:spcPct val="200000"/>
              </a:lnSpc>
              <a:spcBef>
                <a:spcPts val="0"/>
              </a:spcBef>
              <a:spcAft>
                <a:spcPts val="0"/>
              </a:spcAft>
              <a:buSzPts val="1980"/>
              <a:buNone/>
              <a:defRPr b="1" i="0" sz="7050">
                <a:solidFill>
                  <a:schemeClr val="lt1"/>
                </a:solidFill>
                <a:latin typeface="Proxima Nova Extrabold"/>
                <a:ea typeface="Proxima Nova Extrabold"/>
                <a:cs typeface="Proxima Nova Extrabold"/>
                <a:sym typeface="Proxima Nova Extrabold"/>
              </a:defRPr>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orange">
  <p:cSld name="Quote orange">
    <p:spTree>
      <p:nvGrpSpPr>
        <p:cNvPr id="33" name="Shape 33"/>
        <p:cNvGrpSpPr/>
        <p:nvPr/>
      </p:nvGrpSpPr>
      <p:grpSpPr>
        <a:xfrm>
          <a:off x="0" y="0"/>
          <a:ext cx="0" cy="0"/>
          <a:chOff x="0" y="0"/>
          <a:chExt cx="0" cy="0"/>
        </a:xfrm>
      </p:grpSpPr>
      <p:pic>
        <p:nvPicPr>
          <p:cNvPr id="34" name="Google Shape;34;p7"/>
          <p:cNvPicPr preferRelativeResize="0"/>
          <p:nvPr/>
        </p:nvPicPr>
        <p:blipFill rotWithShape="1">
          <a:blip r:embed="rId2">
            <a:alphaModFix/>
          </a:blip>
          <a:srcRect b="0" l="0" r="0" t="0"/>
          <a:stretch/>
        </p:blipFill>
        <p:spPr>
          <a:xfrm>
            <a:off x="4355048" y="2882268"/>
            <a:ext cx="465923" cy="654810"/>
          </a:xfrm>
          <a:prstGeom prst="rect">
            <a:avLst/>
          </a:prstGeom>
          <a:noFill/>
          <a:ln>
            <a:noFill/>
          </a:ln>
        </p:spPr>
      </p:pic>
      <p:sp>
        <p:nvSpPr>
          <p:cNvPr id="35" name="Google Shape;35;p7"/>
          <p:cNvSpPr txBox="1"/>
          <p:nvPr>
            <p:ph idx="1" type="body"/>
          </p:nvPr>
        </p:nvSpPr>
        <p:spPr>
          <a:xfrm>
            <a:off x="1090430" y="2076136"/>
            <a:ext cx="6995159" cy="882690"/>
          </a:xfrm>
          <a:prstGeom prst="rect">
            <a:avLst/>
          </a:prstGeom>
          <a:noFill/>
          <a:ln>
            <a:noFill/>
          </a:ln>
        </p:spPr>
        <p:txBody>
          <a:bodyPr anchorCtr="0" anchor="t" bIns="91425" lIns="91425" spcFirstLastPara="1" rIns="91425" wrap="square" tIns="91425">
            <a:noAutofit/>
          </a:bodyPr>
          <a:lstStyle>
            <a:lvl1pPr indent="-228600" lvl="0" marL="457200" algn="ctr">
              <a:lnSpc>
                <a:spcPct val="90000"/>
              </a:lnSpc>
              <a:spcBef>
                <a:spcPts val="300"/>
              </a:spcBef>
              <a:spcAft>
                <a:spcPts val="0"/>
              </a:spcAft>
              <a:buSzPts val="1980"/>
              <a:buNone/>
              <a:defRPr b="0" i="0" sz="2700">
                <a:solidFill>
                  <a:schemeClr val="lt1"/>
                </a:solidFill>
                <a:latin typeface="Proxima Nova Extrabold"/>
                <a:ea typeface="Proxima Nova Extrabold"/>
                <a:cs typeface="Proxima Nova Extrabold"/>
                <a:sym typeface="Proxima Nova Extrabold"/>
              </a:defRPr>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text">
  <p:cSld name="Slide text">
    <p:spTree>
      <p:nvGrpSpPr>
        <p:cNvPr id="36" name="Shape 36"/>
        <p:cNvGrpSpPr/>
        <p:nvPr/>
      </p:nvGrpSpPr>
      <p:grpSpPr>
        <a:xfrm>
          <a:off x="0" y="0"/>
          <a:ext cx="0" cy="0"/>
          <a:chOff x="0" y="0"/>
          <a:chExt cx="0" cy="0"/>
        </a:xfrm>
      </p:grpSpPr>
      <p:pic>
        <p:nvPicPr>
          <p:cNvPr id="37" name="Google Shape;37;p8"/>
          <p:cNvPicPr preferRelativeResize="0"/>
          <p:nvPr/>
        </p:nvPicPr>
        <p:blipFill rotWithShape="1">
          <a:blip r:embed="rId2">
            <a:alphaModFix amt="3000"/>
          </a:blip>
          <a:srcRect b="0" l="0" r="0" t="0"/>
          <a:stretch/>
        </p:blipFill>
        <p:spPr>
          <a:xfrm>
            <a:off x="4396151" y="244719"/>
            <a:ext cx="4514849" cy="4514849"/>
          </a:xfrm>
          <a:prstGeom prst="rect">
            <a:avLst/>
          </a:prstGeom>
          <a:noFill/>
          <a:ln>
            <a:noFill/>
          </a:ln>
        </p:spPr>
      </p:pic>
      <p:sp>
        <p:nvSpPr>
          <p:cNvPr id="38" name="Google Shape;38;p8"/>
          <p:cNvSpPr txBox="1"/>
          <p:nvPr/>
        </p:nvSpPr>
        <p:spPr>
          <a:xfrm>
            <a:off x="1047750" y="41910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39" name="Google Shape;39;p8"/>
          <p:cNvSpPr txBox="1"/>
          <p:nvPr>
            <p:ph idx="1" type="body"/>
          </p:nvPr>
        </p:nvSpPr>
        <p:spPr>
          <a:xfrm>
            <a:off x="628649" y="1501673"/>
            <a:ext cx="6545874" cy="2358596"/>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900"/>
              </a:spcBef>
              <a:spcAft>
                <a:spcPts val="0"/>
              </a:spcAft>
              <a:buClr>
                <a:schemeClr val="dk1"/>
              </a:buClr>
              <a:buSzPts val="1800"/>
              <a:buFont typeface="Arial"/>
              <a:buNone/>
              <a:defRPr sz="1800"/>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40" name="Google Shape;40;p8"/>
          <p:cNvSpPr txBox="1"/>
          <p:nvPr>
            <p:ph idx="2" type="body"/>
          </p:nvPr>
        </p:nvSpPr>
        <p:spPr>
          <a:xfrm>
            <a:off x="628649" y="655225"/>
            <a:ext cx="4578909" cy="467678"/>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41" name="Google Shape;41;p8"/>
          <p:cNvSpPr txBox="1"/>
          <p:nvPr/>
        </p:nvSpPr>
        <p:spPr>
          <a:xfrm>
            <a:off x="1537398" y="467249"/>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42" name="Google Shape;42;p8"/>
          <p:cNvSpPr txBox="1"/>
          <p:nvPr>
            <p:ph idx="3" type="body"/>
          </p:nvPr>
        </p:nvSpPr>
        <p:spPr>
          <a:xfrm>
            <a:off x="628650" y="168595"/>
            <a:ext cx="4581956" cy="566738"/>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300"/>
              </a:spcBef>
              <a:spcAft>
                <a:spcPts val="0"/>
              </a:spcAft>
              <a:buSzPts val="1980"/>
              <a:buNone/>
              <a:defRPr b="1" i="0" sz="3000">
                <a:latin typeface="Proxima Nova Extrabold"/>
                <a:ea typeface="Proxima Nova Extrabold"/>
                <a:cs typeface="Proxima Nova Extrabold"/>
                <a:sym typeface="Proxima Nova Extrabold"/>
              </a:defRPr>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pic>
        <p:nvPicPr>
          <p:cNvPr id="43" name="Google Shape;43;p8"/>
          <p:cNvPicPr preferRelativeResize="0"/>
          <p:nvPr/>
        </p:nvPicPr>
        <p:blipFill rotWithShape="1">
          <a:blip r:embed="rId3">
            <a:alphaModFix/>
          </a:blip>
          <a:srcRect b="0" l="0" r="0" t="0"/>
          <a:stretch/>
        </p:blipFill>
        <p:spPr>
          <a:xfrm>
            <a:off x="420933" y="242534"/>
            <a:ext cx="207714" cy="322169"/>
          </a:xfrm>
          <a:prstGeom prst="rect">
            <a:avLst/>
          </a:prstGeom>
          <a:noFill/>
          <a:ln>
            <a:noFill/>
          </a:ln>
        </p:spPr>
      </p:pic>
      <p:sp>
        <p:nvSpPr>
          <p:cNvPr id="44" name="Google Shape;44;p8"/>
          <p:cNvSpPr txBox="1"/>
          <p:nvPr/>
        </p:nvSpPr>
        <p:spPr>
          <a:xfrm>
            <a:off x="1350169" y="4854179"/>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45" name="Google Shape;45;p8"/>
          <p:cNvSpPr txBox="1"/>
          <p:nvPr/>
        </p:nvSpPr>
        <p:spPr>
          <a:xfrm>
            <a:off x="1350169" y="4768454"/>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text without background">
  <p:cSld name="Slide text without background">
    <p:spTree>
      <p:nvGrpSpPr>
        <p:cNvPr id="46" name="Shape 46"/>
        <p:cNvGrpSpPr/>
        <p:nvPr/>
      </p:nvGrpSpPr>
      <p:grpSpPr>
        <a:xfrm>
          <a:off x="0" y="0"/>
          <a:ext cx="0" cy="0"/>
          <a:chOff x="0" y="0"/>
          <a:chExt cx="0" cy="0"/>
        </a:xfrm>
      </p:grpSpPr>
      <p:sp>
        <p:nvSpPr>
          <p:cNvPr id="47" name="Google Shape;47;p9"/>
          <p:cNvSpPr txBox="1"/>
          <p:nvPr/>
        </p:nvSpPr>
        <p:spPr>
          <a:xfrm>
            <a:off x="1296237" y="-75363"/>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48" name="Google Shape;48;p9"/>
          <p:cNvSpPr txBox="1"/>
          <p:nvPr/>
        </p:nvSpPr>
        <p:spPr>
          <a:xfrm>
            <a:off x="2133600" y="203835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49" name="Google Shape;49;p9"/>
          <p:cNvSpPr txBox="1"/>
          <p:nvPr/>
        </p:nvSpPr>
        <p:spPr>
          <a:xfrm>
            <a:off x="1781175" y="481965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50" name="Google Shape;50;p9"/>
          <p:cNvSpPr txBox="1"/>
          <p:nvPr/>
        </p:nvSpPr>
        <p:spPr>
          <a:xfrm>
            <a:off x="1514789" y="414494"/>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51" name="Google Shape;51;p9"/>
          <p:cNvSpPr txBox="1"/>
          <p:nvPr>
            <p:ph idx="1" type="body"/>
          </p:nvPr>
        </p:nvSpPr>
        <p:spPr>
          <a:xfrm>
            <a:off x="628650" y="168595"/>
            <a:ext cx="4581956" cy="566738"/>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300"/>
              </a:spcBef>
              <a:spcAft>
                <a:spcPts val="0"/>
              </a:spcAft>
              <a:buSzPts val="1980"/>
              <a:buNone/>
              <a:defRPr b="1" i="0" sz="3000">
                <a:latin typeface="Proxima Nova Extrabold"/>
                <a:ea typeface="Proxima Nova Extrabold"/>
                <a:cs typeface="Proxima Nova Extrabold"/>
                <a:sym typeface="Proxima Nova Extrabold"/>
              </a:defRPr>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52" name="Google Shape;52;p9"/>
          <p:cNvSpPr txBox="1"/>
          <p:nvPr>
            <p:ph idx="2" type="body"/>
          </p:nvPr>
        </p:nvSpPr>
        <p:spPr>
          <a:xfrm>
            <a:off x="628649" y="655225"/>
            <a:ext cx="4578909" cy="467678"/>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53" name="Google Shape;53;p9"/>
          <p:cNvSpPr txBox="1"/>
          <p:nvPr>
            <p:ph idx="3" type="body"/>
          </p:nvPr>
        </p:nvSpPr>
        <p:spPr>
          <a:xfrm>
            <a:off x="628649" y="1501673"/>
            <a:ext cx="6545874" cy="2358596"/>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900"/>
              </a:spcBef>
              <a:spcAft>
                <a:spcPts val="0"/>
              </a:spcAft>
              <a:buClr>
                <a:schemeClr val="dk1"/>
              </a:buClr>
              <a:buSzPts val="1800"/>
              <a:buFont typeface="Arial"/>
              <a:buNone/>
              <a:defRPr sz="1800"/>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pic>
        <p:nvPicPr>
          <p:cNvPr id="54" name="Google Shape;54;p9"/>
          <p:cNvPicPr preferRelativeResize="0"/>
          <p:nvPr/>
        </p:nvPicPr>
        <p:blipFill rotWithShape="1">
          <a:blip r:embed="rId2">
            <a:alphaModFix/>
          </a:blip>
          <a:srcRect b="0" l="0" r="0" t="0"/>
          <a:stretch/>
        </p:blipFill>
        <p:spPr>
          <a:xfrm>
            <a:off x="420933" y="242534"/>
            <a:ext cx="207714" cy="322169"/>
          </a:xfrm>
          <a:prstGeom prst="rect">
            <a:avLst/>
          </a:prstGeom>
          <a:noFill/>
          <a:ln>
            <a:noFill/>
          </a:ln>
        </p:spPr>
      </p:pic>
      <p:sp>
        <p:nvSpPr>
          <p:cNvPr id="55" name="Google Shape;55;p9"/>
          <p:cNvSpPr txBox="1"/>
          <p:nvPr/>
        </p:nvSpPr>
        <p:spPr>
          <a:xfrm>
            <a:off x="480701" y="954992"/>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object" type="obj">
  <p:cSld name="OBJECT">
    <p:spTree>
      <p:nvGrpSpPr>
        <p:cNvPr id="56" name="Shape 56"/>
        <p:cNvGrpSpPr/>
        <p:nvPr/>
      </p:nvGrpSpPr>
      <p:grpSpPr>
        <a:xfrm>
          <a:off x="0" y="0"/>
          <a:ext cx="0" cy="0"/>
          <a:chOff x="0" y="0"/>
          <a:chExt cx="0" cy="0"/>
        </a:xfrm>
      </p:grpSpPr>
      <p:sp>
        <p:nvSpPr>
          <p:cNvPr id="57" name="Google Shape;57;p10"/>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lvl1pPr lvl="0" algn="l">
              <a:lnSpc>
                <a:spcPct val="102702"/>
              </a:lnSpc>
              <a:spcBef>
                <a:spcPts val="0"/>
              </a:spcBef>
              <a:spcAft>
                <a:spcPts val="0"/>
              </a:spcAft>
              <a:buClr>
                <a:schemeClr val="dk1"/>
              </a:buClr>
              <a:buSzPts val="4400"/>
              <a:buFont typeface="Calibri"/>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10"/>
          <p:cNvSpPr txBox="1"/>
          <p:nvPr>
            <p:ph idx="1" type="body"/>
          </p:nvPr>
        </p:nvSpPr>
        <p:spPr>
          <a:xfrm>
            <a:off x="457200" y="1200151"/>
            <a:ext cx="8229600" cy="3110400"/>
          </a:xfrm>
          <a:prstGeom prst="rect">
            <a:avLst/>
          </a:prstGeom>
          <a:noFill/>
          <a:ln>
            <a:noFill/>
          </a:ln>
        </p:spPr>
        <p:txBody>
          <a:bodyPr anchorCtr="0" anchor="t" bIns="45700" lIns="91425" spcFirstLastPara="1" rIns="91425" wrap="square" tIns="45700">
            <a:noAutofit/>
          </a:bodyPr>
          <a:lstStyle>
            <a:lvl1pPr indent="-411480" lvl="0" marL="457200" algn="l">
              <a:lnSpc>
                <a:spcPct val="90000"/>
              </a:lnSpc>
              <a:spcBef>
                <a:spcPts val="640"/>
              </a:spcBef>
              <a:spcAft>
                <a:spcPts val="0"/>
              </a:spcAft>
              <a:buClr>
                <a:schemeClr val="dk1"/>
              </a:buClr>
              <a:buSzPts val="2880"/>
              <a:buFont typeface="Calibri"/>
              <a:buChar char="•"/>
              <a:defRPr/>
            </a:lvl1pPr>
            <a:lvl2pPr indent="-406400" lvl="1" marL="914400" algn="l">
              <a:lnSpc>
                <a:spcPct val="90000"/>
              </a:lnSpc>
              <a:spcBef>
                <a:spcPts val="560"/>
              </a:spcBef>
              <a:spcAft>
                <a:spcPts val="0"/>
              </a:spcAft>
              <a:buClr>
                <a:schemeClr val="dk1"/>
              </a:buClr>
              <a:buSzPts val="2800"/>
              <a:buFont typeface="Courier New"/>
              <a:buChar char="o"/>
              <a:defRPr/>
            </a:lvl2pPr>
            <a:lvl3pPr indent="-381000" lvl="2" marL="1371600" algn="l">
              <a:lnSpc>
                <a:spcPct val="90000"/>
              </a:lnSpc>
              <a:spcBef>
                <a:spcPts val="480"/>
              </a:spcBef>
              <a:spcAft>
                <a:spcPts val="0"/>
              </a:spcAft>
              <a:buClr>
                <a:schemeClr val="dk1"/>
              </a:buClr>
              <a:buSzPts val="2400"/>
              <a:buFont typeface="Arial"/>
              <a:buChar char="•"/>
              <a:defRPr/>
            </a:lvl3pPr>
            <a:lvl4pPr indent="-342900" lvl="3" marL="1828800" algn="l">
              <a:lnSpc>
                <a:spcPct val="90000"/>
              </a:lnSpc>
              <a:spcBef>
                <a:spcPts val="360"/>
              </a:spcBef>
              <a:spcAft>
                <a:spcPts val="0"/>
              </a:spcAft>
              <a:buClr>
                <a:schemeClr val="dk1"/>
              </a:buClr>
              <a:buSzPts val="1800"/>
              <a:buChar char="●"/>
              <a:defRPr/>
            </a:lvl4pPr>
            <a:lvl5pPr indent="-342900" lvl="4" marL="2286000" algn="l">
              <a:lnSpc>
                <a:spcPct val="90000"/>
              </a:lnSpc>
              <a:spcBef>
                <a:spcPts val="360"/>
              </a:spcBef>
              <a:spcAft>
                <a:spcPts val="0"/>
              </a:spcAft>
              <a:buClr>
                <a:schemeClr val="dk1"/>
              </a:buClr>
              <a:buSzPts val="1800"/>
              <a:buChar char="○"/>
              <a:defRPr/>
            </a:lvl5pPr>
            <a:lvl6pPr indent="-342900" lvl="5" marL="2743200" algn="l">
              <a:lnSpc>
                <a:spcPct val="90000"/>
              </a:lnSpc>
              <a:spcBef>
                <a:spcPts val="360"/>
              </a:spcBef>
              <a:spcAft>
                <a:spcPts val="0"/>
              </a:spcAft>
              <a:buClr>
                <a:schemeClr val="dk1"/>
              </a:buClr>
              <a:buSzPts val="1800"/>
              <a:buChar char="■"/>
              <a:defRPr/>
            </a:lvl6pPr>
            <a:lvl7pPr indent="-342900" lvl="6" marL="3200400" algn="l">
              <a:lnSpc>
                <a:spcPct val="90000"/>
              </a:lnSpc>
              <a:spcBef>
                <a:spcPts val="360"/>
              </a:spcBef>
              <a:spcAft>
                <a:spcPts val="0"/>
              </a:spcAft>
              <a:buClr>
                <a:schemeClr val="dk1"/>
              </a:buClr>
              <a:buSzPts val="1800"/>
              <a:buChar char="●"/>
              <a:defRPr/>
            </a:lvl7pPr>
            <a:lvl8pPr indent="-342900" lvl="7" marL="3657600" algn="l">
              <a:lnSpc>
                <a:spcPct val="90000"/>
              </a:lnSpc>
              <a:spcBef>
                <a:spcPts val="360"/>
              </a:spcBef>
              <a:spcAft>
                <a:spcPts val="0"/>
              </a:spcAft>
              <a:buClr>
                <a:schemeClr val="dk1"/>
              </a:buClr>
              <a:buSzPts val="1800"/>
              <a:buChar char="○"/>
              <a:defRPr/>
            </a:lvl8pPr>
            <a:lvl9pPr indent="-342900" lvl="8" marL="4114800" algn="l">
              <a:lnSpc>
                <a:spcPct val="90000"/>
              </a:lnSpc>
              <a:spcBef>
                <a:spcPts val="360"/>
              </a:spcBef>
              <a:spcAft>
                <a:spcPts val="0"/>
              </a:spcAft>
              <a:buClr>
                <a:schemeClr val="dk1"/>
              </a:buClr>
              <a:buSzPts val="1800"/>
              <a:buChar char="■"/>
              <a:defRPr/>
            </a:lvl9pPr>
          </a:lstStyle>
          <a:p/>
        </p:txBody>
      </p:sp>
      <p:sp>
        <p:nvSpPr>
          <p:cNvPr id="59" name="Google Shape;59;p10"/>
          <p:cNvSpPr txBox="1"/>
          <p:nvPr>
            <p:ph idx="12" type="sldNum"/>
          </p:nvPr>
        </p:nvSpPr>
        <p:spPr>
          <a:xfrm>
            <a:off x="6552947" y="4731990"/>
            <a:ext cx="2133600" cy="2739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900"/>
              <a:buNone/>
              <a:defRPr b="0" i="0" sz="900" u="none" cap="none" strike="noStrike">
                <a:solidFill>
                  <a:srgbClr val="7F7F7F"/>
                </a:solidFill>
                <a:latin typeface="Arial"/>
                <a:ea typeface="Arial"/>
                <a:cs typeface="Arial"/>
                <a:sym typeface="Arial"/>
              </a:defRPr>
            </a:lvl1pPr>
            <a:lvl2pPr indent="0" lvl="1" marL="0" algn="r">
              <a:lnSpc>
                <a:spcPct val="100000"/>
              </a:lnSpc>
              <a:spcBef>
                <a:spcPts val="0"/>
              </a:spcBef>
              <a:spcAft>
                <a:spcPts val="0"/>
              </a:spcAft>
              <a:buSzPts val="900"/>
              <a:buNone/>
              <a:defRPr b="0" i="0" sz="900" u="none" cap="none" strike="noStrike">
                <a:solidFill>
                  <a:srgbClr val="7F7F7F"/>
                </a:solidFill>
                <a:latin typeface="Arial"/>
                <a:ea typeface="Arial"/>
                <a:cs typeface="Arial"/>
                <a:sym typeface="Arial"/>
              </a:defRPr>
            </a:lvl2pPr>
            <a:lvl3pPr indent="0" lvl="2" marL="0" algn="r">
              <a:lnSpc>
                <a:spcPct val="100000"/>
              </a:lnSpc>
              <a:spcBef>
                <a:spcPts val="0"/>
              </a:spcBef>
              <a:spcAft>
                <a:spcPts val="0"/>
              </a:spcAft>
              <a:buSzPts val="900"/>
              <a:buNone/>
              <a:defRPr b="0" i="0" sz="900" u="none" cap="none" strike="noStrike">
                <a:solidFill>
                  <a:srgbClr val="7F7F7F"/>
                </a:solidFill>
                <a:latin typeface="Arial"/>
                <a:ea typeface="Arial"/>
                <a:cs typeface="Arial"/>
                <a:sym typeface="Arial"/>
              </a:defRPr>
            </a:lvl3pPr>
            <a:lvl4pPr indent="0" lvl="3" marL="0" algn="r">
              <a:lnSpc>
                <a:spcPct val="100000"/>
              </a:lnSpc>
              <a:spcBef>
                <a:spcPts val="0"/>
              </a:spcBef>
              <a:spcAft>
                <a:spcPts val="0"/>
              </a:spcAft>
              <a:buSzPts val="900"/>
              <a:buNone/>
              <a:defRPr b="0" i="0" sz="900" u="none" cap="none" strike="noStrike">
                <a:solidFill>
                  <a:srgbClr val="7F7F7F"/>
                </a:solidFill>
                <a:latin typeface="Arial"/>
                <a:ea typeface="Arial"/>
                <a:cs typeface="Arial"/>
                <a:sym typeface="Arial"/>
              </a:defRPr>
            </a:lvl4pPr>
            <a:lvl5pPr indent="0" lvl="4" marL="0" algn="r">
              <a:lnSpc>
                <a:spcPct val="100000"/>
              </a:lnSpc>
              <a:spcBef>
                <a:spcPts val="0"/>
              </a:spcBef>
              <a:spcAft>
                <a:spcPts val="0"/>
              </a:spcAft>
              <a:buSzPts val="900"/>
              <a:buNone/>
              <a:defRPr b="0" i="0" sz="900" u="none" cap="none" strike="noStrike">
                <a:solidFill>
                  <a:srgbClr val="7F7F7F"/>
                </a:solidFill>
                <a:latin typeface="Arial"/>
                <a:ea typeface="Arial"/>
                <a:cs typeface="Arial"/>
                <a:sym typeface="Arial"/>
              </a:defRPr>
            </a:lvl5pPr>
            <a:lvl6pPr indent="0" lvl="5" marL="0" algn="r">
              <a:lnSpc>
                <a:spcPct val="100000"/>
              </a:lnSpc>
              <a:spcBef>
                <a:spcPts val="0"/>
              </a:spcBef>
              <a:spcAft>
                <a:spcPts val="0"/>
              </a:spcAft>
              <a:buSzPts val="900"/>
              <a:buNone/>
              <a:defRPr b="0" i="0" sz="900" u="none" cap="none" strike="noStrike">
                <a:solidFill>
                  <a:srgbClr val="7F7F7F"/>
                </a:solidFill>
                <a:latin typeface="Arial"/>
                <a:ea typeface="Arial"/>
                <a:cs typeface="Arial"/>
                <a:sym typeface="Arial"/>
              </a:defRPr>
            </a:lvl6pPr>
            <a:lvl7pPr indent="0" lvl="6" marL="0" algn="r">
              <a:lnSpc>
                <a:spcPct val="100000"/>
              </a:lnSpc>
              <a:spcBef>
                <a:spcPts val="0"/>
              </a:spcBef>
              <a:spcAft>
                <a:spcPts val="0"/>
              </a:spcAft>
              <a:buSzPts val="900"/>
              <a:buNone/>
              <a:defRPr b="0" i="0" sz="900" u="none" cap="none" strike="noStrike">
                <a:solidFill>
                  <a:srgbClr val="7F7F7F"/>
                </a:solidFill>
                <a:latin typeface="Arial"/>
                <a:ea typeface="Arial"/>
                <a:cs typeface="Arial"/>
                <a:sym typeface="Arial"/>
              </a:defRPr>
            </a:lvl7pPr>
            <a:lvl8pPr indent="0" lvl="7" marL="0" algn="r">
              <a:lnSpc>
                <a:spcPct val="100000"/>
              </a:lnSpc>
              <a:spcBef>
                <a:spcPts val="0"/>
              </a:spcBef>
              <a:spcAft>
                <a:spcPts val="0"/>
              </a:spcAft>
              <a:buSzPts val="900"/>
              <a:buNone/>
              <a:defRPr b="0" i="0" sz="900" u="none" cap="none" strike="noStrike">
                <a:solidFill>
                  <a:srgbClr val="7F7F7F"/>
                </a:solidFill>
                <a:latin typeface="Arial"/>
                <a:ea typeface="Arial"/>
                <a:cs typeface="Arial"/>
                <a:sym typeface="Arial"/>
              </a:defRPr>
            </a:lvl8pPr>
            <a:lvl9pPr indent="0" lvl="8" marL="0" algn="r">
              <a:lnSpc>
                <a:spcPct val="100000"/>
              </a:lnSpc>
              <a:spcBef>
                <a:spcPts val="0"/>
              </a:spcBef>
              <a:spcAft>
                <a:spcPts val="0"/>
              </a:spcAft>
              <a:buSzPts val="900"/>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2pPr>
            <a:lvl3pPr lvl="2"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3pPr>
            <a:lvl4pPr lvl="3"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4pPr>
            <a:lvl5pPr lvl="4"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5pPr>
            <a:lvl6pPr lvl="5"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6pPr>
            <a:lvl7pPr lvl="6"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7pPr>
            <a:lvl8pPr lvl="7"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8pPr>
            <a:lvl9pPr lvl="8"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9pPr>
          </a:lstStyle>
          <a:p/>
        </p:txBody>
      </p:sp>
      <p:sp>
        <p:nvSpPr>
          <p:cNvPr id="7" name="Google Shape;7;p1"/>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Proxima Nova"/>
              <a:buChar char="•"/>
              <a:defRPr b="0" i="0" sz="2200" u="none" cap="none" strike="noStrike">
                <a:solidFill>
                  <a:schemeClr val="dk1"/>
                </a:solidFill>
                <a:latin typeface="Proxima Nova"/>
                <a:ea typeface="Proxima Nova"/>
                <a:cs typeface="Proxima Nova"/>
                <a:sym typeface="Proxima Nova"/>
              </a:defRPr>
            </a:lvl1pPr>
            <a:lvl2pPr indent="-326390" lvl="1" marL="914400" marR="0" rtl="0" algn="l">
              <a:lnSpc>
                <a:spcPct val="90000"/>
              </a:lnSpc>
              <a:spcBef>
                <a:spcPts val="300"/>
              </a:spcBef>
              <a:spcAft>
                <a:spcPts val="0"/>
              </a:spcAft>
              <a:buClr>
                <a:srgbClr val="7F7F7F"/>
              </a:buClr>
              <a:buSzPts val="1540"/>
              <a:buFont typeface="Proxima Nova"/>
              <a:buChar char="•"/>
              <a:defRPr b="0" i="0" sz="2200" u="none" cap="none" strike="noStrike">
                <a:solidFill>
                  <a:srgbClr val="7F7F7F"/>
                </a:solidFill>
                <a:latin typeface="Proxima Nova"/>
                <a:ea typeface="Proxima Nova"/>
                <a:cs typeface="Proxima Nova"/>
                <a:sym typeface="Proxima Nova"/>
              </a:defRPr>
            </a:lvl2pPr>
            <a:lvl3pPr indent="-342900" lvl="2" marL="13716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3pPr>
            <a:lvl4pPr indent="-323850" lvl="3" marL="1828800" marR="0" rtl="0" algn="l">
              <a:lnSpc>
                <a:spcPct val="90000"/>
              </a:lnSpc>
              <a:spcBef>
                <a:spcPts val="300"/>
              </a:spcBef>
              <a:spcAft>
                <a:spcPts val="0"/>
              </a:spcAft>
              <a:buClr>
                <a:schemeClr val="dk1"/>
              </a:buClr>
              <a:buSzPts val="1500"/>
              <a:buFont typeface="Proxima Nova"/>
              <a:buChar char="•"/>
              <a:defRPr b="0" i="0" sz="2000" u="none" cap="none" strike="noStrike">
                <a:solidFill>
                  <a:schemeClr val="dk1"/>
                </a:solidFill>
                <a:latin typeface="Proxima Nova"/>
                <a:ea typeface="Proxima Nova"/>
                <a:cs typeface="Proxima Nova"/>
                <a:sym typeface="Proxima Nova"/>
              </a:defRPr>
            </a:lvl4pPr>
            <a:lvl5pPr indent="-342900" lvl="4" marL="22860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5pPr>
            <a:lvl6pPr indent="-342900" lvl="5" marL="27432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6pPr>
            <a:lvl7pPr indent="-342900" lvl="6" marL="32004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7pPr>
            <a:lvl8pPr indent="-342900" lvl="7" marL="36576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8pPr>
            <a:lvl9pPr indent="-342900" lvl="8" marL="41148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9pPr>
          </a:lstStyle>
          <a:p/>
        </p:txBody>
      </p:sp>
      <p:sp>
        <p:nvSpPr>
          <p:cNvPr id="8" name="Google Shape;8;p1"/>
          <p:cNvSpPr txBox="1"/>
          <p:nvPr>
            <p:ph idx="10" type="dt"/>
          </p:nvPr>
        </p:nvSpPr>
        <p:spPr>
          <a:xfrm>
            <a:off x="3050875" y="4752000"/>
            <a:ext cx="900000" cy="270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 name="Google Shape;9;p1"/>
          <p:cNvSpPr txBox="1"/>
          <p:nvPr>
            <p:ph idx="11" type="ftr"/>
          </p:nvPr>
        </p:nvSpPr>
        <p:spPr>
          <a:xfrm>
            <a:off x="3993393" y="4752000"/>
            <a:ext cx="1890000" cy="270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23.png"/><Relationship Id="rId5" Type="http://schemas.openxmlformats.org/officeDocument/2006/relationships/image" Target="../media/image22.png"/><Relationship Id="rId6" Type="http://schemas.openxmlformats.org/officeDocument/2006/relationships/image" Target="../media/image26.png"/><Relationship Id="rId7" Type="http://schemas.openxmlformats.org/officeDocument/2006/relationships/image" Target="../media/image25.png"/><Relationship Id="rId8" Type="http://schemas.openxmlformats.org/officeDocument/2006/relationships/image" Target="../media/image27.png"/></Relationships>
</file>

<file path=ppt/slides/_rels/slide11.xml.rels><?xml version="1.0" encoding="UTF-8" standalone="yes"?><Relationships xmlns="http://schemas.openxmlformats.org/package/2006/relationships"><Relationship Id="rId10"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7.png"/><Relationship Id="rId4" Type="http://schemas.openxmlformats.org/officeDocument/2006/relationships/image" Target="../media/image30.png"/><Relationship Id="rId9"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17.png"/><Relationship Id="rId7" Type="http://schemas.openxmlformats.org/officeDocument/2006/relationships/image" Target="../media/image31.png"/><Relationship Id="rId8"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7.png"/><Relationship Id="rId4" Type="http://schemas.openxmlformats.org/officeDocument/2006/relationships/image" Target="../media/image30.png"/><Relationship Id="rId5" Type="http://schemas.openxmlformats.org/officeDocument/2006/relationships/image" Target="../media/image29.png"/><Relationship Id="rId6" Type="http://schemas.openxmlformats.org/officeDocument/2006/relationships/image" Target="../media/image17.png"/><Relationship Id="rId7" Type="http://schemas.openxmlformats.org/officeDocument/2006/relationships/image" Target="../media/image4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4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38.png"/><Relationship Id="rId5" Type="http://schemas.openxmlformats.org/officeDocument/2006/relationships/image" Target="../media/image4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34.png"/><Relationship Id="rId7" Type="http://schemas.openxmlformats.org/officeDocument/2006/relationships/image" Target="../media/image39.png"/><Relationship Id="rId8"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42.png"/><Relationship Id="rId5" Type="http://schemas.openxmlformats.org/officeDocument/2006/relationships/image" Target="../media/image4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44.png"/><Relationship Id="rId5" Type="http://schemas.openxmlformats.org/officeDocument/2006/relationships/image" Target="../media/image4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48.png"/><Relationship Id="rId5"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7.png"/><Relationship Id="rId4" Type="http://schemas.openxmlformats.org/officeDocument/2006/relationships/image" Target="../media/image58.png"/><Relationship Id="rId5" Type="http://schemas.openxmlformats.org/officeDocument/2006/relationships/image" Target="../media/image53.png"/><Relationship Id="rId6" Type="http://schemas.openxmlformats.org/officeDocument/2006/relationships/image" Target="../media/image55.png"/><Relationship Id="rId7" Type="http://schemas.openxmlformats.org/officeDocument/2006/relationships/image" Target="../media/image5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7.png"/><Relationship Id="rId4" Type="http://schemas.openxmlformats.org/officeDocument/2006/relationships/image" Target="../media/image56.png"/><Relationship Id="rId5" Type="http://schemas.openxmlformats.org/officeDocument/2006/relationships/image" Target="../media/image58.png"/><Relationship Id="rId6" Type="http://schemas.openxmlformats.org/officeDocument/2006/relationships/image" Target="../media/image53.png"/><Relationship Id="rId7" Type="http://schemas.openxmlformats.org/officeDocument/2006/relationships/image" Target="../media/image55.png"/><Relationship Id="rId8"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7.png"/><Relationship Id="rId4" Type="http://schemas.openxmlformats.org/officeDocument/2006/relationships/image" Target="../media/image58.png"/><Relationship Id="rId5" Type="http://schemas.openxmlformats.org/officeDocument/2006/relationships/image" Target="../media/image53.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7.png"/><Relationship Id="rId4" Type="http://schemas.openxmlformats.org/officeDocument/2006/relationships/image" Target="../media/image54.png"/><Relationship Id="rId9" Type="http://schemas.openxmlformats.org/officeDocument/2006/relationships/image" Target="../media/image56.png"/><Relationship Id="rId5" Type="http://schemas.openxmlformats.org/officeDocument/2006/relationships/image" Target="../media/image47.png"/><Relationship Id="rId6" Type="http://schemas.openxmlformats.org/officeDocument/2006/relationships/image" Target="../media/image58.png"/><Relationship Id="rId7" Type="http://schemas.openxmlformats.org/officeDocument/2006/relationships/image" Target="../media/image53.png"/><Relationship Id="rId8" Type="http://schemas.openxmlformats.org/officeDocument/2006/relationships/image" Target="../media/image5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7.png"/><Relationship Id="rId4" Type="http://schemas.openxmlformats.org/officeDocument/2006/relationships/image" Target="../media/image62.png"/><Relationship Id="rId5" Type="http://schemas.openxmlformats.org/officeDocument/2006/relationships/image" Target="../media/image58.png"/><Relationship Id="rId6" Type="http://schemas.openxmlformats.org/officeDocument/2006/relationships/image" Target="../media/image53.png"/><Relationship Id="rId7" Type="http://schemas.openxmlformats.org/officeDocument/2006/relationships/image" Target="../media/image55.png"/><Relationship Id="rId8" Type="http://schemas.openxmlformats.org/officeDocument/2006/relationships/image" Target="../media/image5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60.png"/><Relationship Id="rId4" Type="http://schemas.openxmlformats.org/officeDocument/2006/relationships/image" Target="../media/image58.png"/><Relationship Id="rId5" Type="http://schemas.openxmlformats.org/officeDocument/2006/relationships/image" Target="../media/image53.png"/><Relationship Id="rId6" Type="http://schemas.openxmlformats.org/officeDocument/2006/relationships/image" Target="../media/image55.png"/><Relationship Id="rId7" Type="http://schemas.openxmlformats.org/officeDocument/2006/relationships/image" Target="../media/image56.png"/></Relationships>
</file>

<file path=ppt/slides/_rels/slide29.xml.rels><?xml version="1.0" encoding="UTF-8" standalone="yes"?><Relationships xmlns="http://schemas.openxmlformats.org/package/2006/relationships"><Relationship Id="rId10"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0.png"/><Relationship Id="rId4" Type="http://schemas.openxmlformats.org/officeDocument/2006/relationships/image" Target="../media/image58.png"/><Relationship Id="rId9" Type="http://schemas.openxmlformats.org/officeDocument/2006/relationships/image" Target="../media/image59.png"/><Relationship Id="rId5" Type="http://schemas.openxmlformats.org/officeDocument/2006/relationships/image" Target="../media/image53.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6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1.png"/><Relationship Id="rId4" Type="http://schemas.openxmlformats.org/officeDocument/2006/relationships/image" Target="../media/image58.png"/><Relationship Id="rId5" Type="http://schemas.openxmlformats.org/officeDocument/2006/relationships/image" Target="../media/image53.png"/><Relationship Id="rId6" Type="http://schemas.openxmlformats.org/officeDocument/2006/relationships/image" Target="../media/image55.png"/><Relationship Id="rId7" Type="http://schemas.openxmlformats.org/officeDocument/2006/relationships/image" Target="../media/image56.png"/></Relationships>
</file>

<file path=ppt/slides/_rels/slide31.xml.rels><?xml version="1.0" encoding="UTF-8" standalone="yes"?><Relationships xmlns="http://schemas.openxmlformats.org/package/2006/relationships"><Relationship Id="rId10"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61.png"/><Relationship Id="rId4" Type="http://schemas.openxmlformats.org/officeDocument/2006/relationships/image" Target="../media/image58.png"/><Relationship Id="rId9" Type="http://schemas.openxmlformats.org/officeDocument/2006/relationships/image" Target="../media/image38.png"/><Relationship Id="rId5" Type="http://schemas.openxmlformats.org/officeDocument/2006/relationships/image" Target="../media/image53.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6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1.png"/><Relationship Id="rId4" Type="http://schemas.openxmlformats.org/officeDocument/2006/relationships/image" Target="../media/image58.png"/><Relationship Id="rId9" Type="http://schemas.openxmlformats.org/officeDocument/2006/relationships/image" Target="../media/image29.png"/><Relationship Id="rId5" Type="http://schemas.openxmlformats.org/officeDocument/2006/relationships/image" Target="../media/image53.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6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comments" Target="../comments/commen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github.com/Informatievlaanderen/OSLOthema-airAndWater/tree/master/Thematic%20Workshop%203" TargetMode="External"/><Relationship Id="rId4" Type="http://schemas.openxmlformats.org/officeDocument/2006/relationships/hyperlink" Target="https://github.com/Informatievlaanderen/OSLOthema-airAndWater/tree/master/Thematic%20Workshop%203" TargetMode="External"/><Relationship Id="rId5" Type="http://schemas.openxmlformats.org/officeDocument/2006/relationships/image" Target="../media/image66.png"/><Relationship Id="rId6"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65.png"/><Relationship Id="rId4" Type="http://schemas.openxmlformats.org/officeDocument/2006/relationships/image" Target="../media/image7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52.png"/><Relationship Id="rId5" Type="http://schemas.openxmlformats.org/officeDocument/2006/relationships/image" Target="../media/image2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mailto:kevin.haleydt@vlaanderen.be" TargetMode="External"/><Relationship Id="rId4" Type="http://schemas.openxmlformats.org/officeDocument/2006/relationships/hyperlink" Target="mailto:kevin.haleydt@vlaanderen.be" TargetMode="External"/><Relationship Id="rId5" Type="http://schemas.openxmlformats.org/officeDocument/2006/relationships/hyperlink" Target="mailto:kevin.haleydt@vlaanderen.be" TargetMode="External"/><Relationship Id="rId6" Type="http://schemas.openxmlformats.org/officeDocument/2006/relationships/hyperlink" Target="mailto:kevin.haleydt@vlaanderen.be" TargetMode="External"/><Relationship Id="rId7" Type="http://schemas.openxmlformats.org/officeDocument/2006/relationships/image" Target="../media/image68.png"/><Relationship Id="rId8" Type="http://schemas.openxmlformats.org/officeDocument/2006/relationships/hyperlink" Target="https://github.com/Informatievlaanderen/OSLOthema-airAndWater"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hyperlink" Target="https://github.com/Informatievlaanderen/OSLOthema-airAndWater" TargetMode="External"/><Relationship Id="rId4" Type="http://schemas.openxmlformats.org/officeDocument/2006/relationships/image" Target="../media/image6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app.mural.co/t/beadvtc7549/m/beadvtc7549/1617019110779/e542a4d6a6ea51377ef244c8368b807413edc533" TargetMode="Externa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hyperlink" Target="https://github.com/Informatievlaanderen/OSLOthema-airAndWater/issues/2" TargetMode="External"/><Relationship Id="rId9" Type="http://schemas.openxmlformats.org/officeDocument/2006/relationships/image" Target="../media/image21.png"/><Relationship Id="rId5" Type="http://schemas.openxmlformats.org/officeDocument/2006/relationships/hyperlink" Target="https://github.com/Informatievlaanderen/OSLOthema-airAndWater/issues/3" TargetMode="External"/><Relationship Id="rId6" Type="http://schemas.openxmlformats.org/officeDocument/2006/relationships/hyperlink" Target="https://github.com/Informatievlaanderen/OSLOthema-airAndWater/issues/4" TargetMode="External"/><Relationship Id="rId7" Type="http://schemas.openxmlformats.org/officeDocument/2006/relationships/hyperlink" Target="https://github.com/Informatievlaanderen/OSLOthema-airAndWater/issues/5" TargetMode="External"/><Relationship Id="rId8" Type="http://schemas.openxmlformats.org/officeDocument/2006/relationships/hyperlink" Target="https://github.com/Informatievlaanderen/OSLOthema-airAndWater/issues/6"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hyperlink" Target="https://www.cas.org/support/documentation/chemical-substances/faqs#:~:text=A%20CAS%20Registry%20Number%20is,CAS%20Registry%20Number%20for%20caffeine." TargetMode="External"/><Relationship Id="rId5" Type="http://schemas.openxmlformats.org/officeDocument/2006/relationships/hyperlink" Target="https://pubchem.ncbi.nlm.nih.gov/compound/Phosphoric-acid" TargetMode="External"/><Relationship Id="rId6" Type="http://schemas.openxmlformats.org/officeDocument/2006/relationships/hyperlink" Target="http://dd.eionet.europa.eu/dataelements/75873" TargetMode="External"/><Relationship Id="rId7" Type="http://schemas.openxmlformats.org/officeDocument/2006/relationships/hyperlink" Target="https://www.gbif.org/dataset/search?type=CHECKLIST" TargetMode="External"/><Relationship Id="rId8" Type="http://schemas.openxmlformats.org/officeDocument/2006/relationships/hyperlink" Target="https://www.wikidata.org/wiki/Wikidata:Main_Page"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grpSp>
        <p:nvGrpSpPr>
          <p:cNvPr id="134" name="Google Shape;134;p22"/>
          <p:cNvGrpSpPr/>
          <p:nvPr/>
        </p:nvGrpSpPr>
        <p:grpSpPr>
          <a:xfrm>
            <a:off x="-177800" y="-135466"/>
            <a:ext cx="6828631" cy="5427134"/>
            <a:chOff x="0" y="0"/>
            <a:chExt cx="8134350" cy="6858001"/>
          </a:xfrm>
        </p:grpSpPr>
        <p:sp>
          <p:nvSpPr>
            <p:cNvPr id="135" name="Google Shape;135;p22"/>
            <p:cNvSpPr/>
            <p:nvPr/>
          </p:nvSpPr>
          <p:spPr>
            <a:xfrm>
              <a:off x="4057650" y="1"/>
              <a:ext cx="4076700" cy="6858000"/>
            </a:xfrm>
            <a:prstGeom prst="trapezoid">
              <a:avLst>
                <a:gd fmla="val 2686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36" name="Google Shape;136;p22"/>
            <p:cNvSpPr/>
            <p:nvPr/>
          </p:nvSpPr>
          <p:spPr>
            <a:xfrm>
              <a:off x="0" y="0"/>
              <a:ext cx="5295900" cy="685799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sp>
        <p:nvSpPr>
          <p:cNvPr id="137" name="Google Shape;137;p22"/>
          <p:cNvSpPr txBox="1"/>
          <p:nvPr/>
        </p:nvSpPr>
        <p:spPr>
          <a:xfrm>
            <a:off x="511351" y="1310795"/>
            <a:ext cx="5612553" cy="1390149"/>
          </a:xfrm>
          <a:prstGeom prst="rect">
            <a:avLst/>
          </a:prstGeom>
          <a:noFill/>
          <a:ln>
            <a:noFill/>
          </a:ln>
        </p:spPr>
        <p:txBody>
          <a:bodyPr anchorCtr="0" anchor="b" bIns="45700" lIns="91425" spcFirstLastPara="1" rIns="91425" wrap="square" tIns="45700">
            <a:noAutofit/>
          </a:bodyPr>
          <a:lstStyle/>
          <a:p>
            <a:pPr indent="0" lvl="0" marL="0" marR="0" rtl="0" algn="l">
              <a:lnSpc>
                <a:spcPct val="158343"/>
              </a:lnSpc>
              <a:spcBef>
                <a:spcPts val="0"/>
              </a:spcBef>
              <a:spcAft>
                <a:spcPts val="0"/>
              </a:spcAft>
              <a:buClr>
                <a:srgbClr val="000000"/>
              </a:buClr>
              <a:buSzPts val="3200"/>
              <a:buFont typeface="Arial"/>
              <a:buNone/>
            </a:pPr>
            <a:r>
              <a:rPr b="0" i="0" lang="en-GB" sz="3200" u="none" cap="none" strike="noStrike">
                <a:solidFill>
                  <a:schemeClr val="dk1"/>
                </a:solidFill>
                <a:latin typeface="Arial"/>
                <a:ea typeface="Arial"/>
                <a:cs typeface="Arial"/>
                <a:sym typeface="Arial"/>
              </a:rPr>
              <a:t>OSLO Air and Water:</a:t>
            </a:r>
            <a:endParaRPr/>
          </a:p>
          <a:p>
            <a:pPr indent="0" lvl="0" marL="0" marR="0" rtl="0" algn="l">
              <a:lnSpc>
                <a:spcPct val="158343"/>
              </a:lnSpc>
              <a:spcBef>
                <a:spcPts val="0"/>
              </a:spcBef>
              <a:spcAft>
                <a:spcPts val="0"/>
              </a:spcAft>
              <a:buClr>
                <a:srgbClr val="000000"/>
              </a:buClr>
              <a:buSzPts val="3200"/>
              <a:buFont typeface="Arial"/>
              <a:buNone/>
            </a:pPr>
            <a:r>
              <a:rPr lang="en-GB" sz="3200">
                <a:solidFill>
                  <a:schemeClr val="dk1"/>
                </a:solidFill>
              </a:rPr>
              <a:t>Workshop 3</a:t>
            </a:r>
            <a:endParaRPr/>
          </a:p>
        </p:txBody>
      </p:sp>
      <p:sp>
        <p:nvSpPr>
          <p:cNvPr id="138" name="Google Shape;138;p22"/>
          <p:cNvSpPr txBox="1"/>
          <p:nvPr/>
        </p:nvSpPr>
        <p:spPr>
          <a:xfrm>
            <a:off x="492411" y="3109297"/>
            <a:ext cx="7070100" cy="79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GB" sz="1550" u="none" cap="none" strike="noStrike">
                <a:solidFill>
                  <a:srgbClr val="000000"/>
                </a:solidFill>
                <a:latin typeface="Arial"/>
                <a:ea typeface="Arial"/>
                <a:cs typeface="Arial"/>
                <a:sym typeface="Arial"/>
              </a:rPr>
              <a:t>Welcome!</a:t>
            </a:r>
            <a:br>
              <a:rPr b="0" i="0" lang="en-GB" sz="1550" u="none" cap="none" strike="noStrike">
                <a:solidFill>
                  <a:srgbClr val="000000"/>
                </a:solidFill>
                <a:latin typeface="Arial"/>
                <a:ea typeface="Arial"/>
                <a:cs typeface="Arial"/>
                <a:sym typeface="Arial"/>
              </a:rPr>
            </a:br>
            <a:endParaRPr b="0" i="0" sz="15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lang="en-GB"/>
              <a:t>Thursday March 4th</a:t>
            </a:r>
            <a:r>
              <a:rPr b="0" i="0" lang="en-GB" sz="1400" u="none" cap="none" strike="noStrike">
                <a:solidFill>
                  <a:srgbClr val="000000"/>
                </a:solidFill>
                <a:latin typeface="Arial"/>
                <a:ea typeface="Arial"/>
                <a:cs typeface="Arial"/>
                <a:sym typeface="Arial"/>
              </a:rPr>
              <a:t> 202</a:t>
            </a:r>
            <a:r>
              <a:rPr lang="en-GB"/>
              <a:t>1</a:t>
            </a:r>
            <a:endParaRPr b="0" i="0" sz="1200" u="none" cap="none" strike="noStrike">
              <a:solidFill>
                <a:srgbClr val="000000"/>
              </a:solidFill>
              <a:latin typeface="Arial"/>
              <a:ea typeface="Arial"/>
              <a:cs typeface="Arial"/>
              <a:sym typeface="Arial"/>
            </a:endParaRPr>
          </a:p>
        </p:txBody>
      </p:sp>
      <p:sp>
        <p:nvSpPr>
          <p:cNvPr id="139" name="Google Shape;139;p22"/>
          <p:cNvSpPr txBox="1"/>
          <p:nvPr/>
        </p:nvSpPr>
        <p:spPr>
          <a:xfrm>
            <a:off x="499135" y="3848580"/>
            <a:ext cx="4773300" cy="26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Virtu</a:t>
            </a:r>
            <a:r>
              <a:rPr lang="en-GB"/>
              <a:t>al</a:t>
            </a:r>
            <a:r>
              <a:rPr b="0" i="0" lang="en-GB" sz="1400" u="none" cap="none" strike="noStrike">
                <a:solidFill>
                  <a:srgbClr val="000000"/>
                </a:solidFill>
                <a:latin typeface="Arial"/>
                <a:ea typeface="Arial"/>
                <a:cs typeface="Arial"/>
                <a:sym typeface="Arial"/>
              </a:rPr>
              <a:t> working group – Microsoft Teams</a:t>
            </a:r>
            <a:endParaRPr/>
          </a:p>
        </p:txBody>
      </p:sp>
      <p:pic>
        <p:nvPicPr>
          <p:cNvPr id="140" name="Google Shape;140;p22"/>
          <p:cNvPicPr preferRelativeResize="0"/>
          <p:nvPr/>
        </p:nvPicPr>
        <p:blipFill rotWithShape="1">
          <a:blip r:embed="rId3">
            <a:alphaModFix/>
          </a:blip>
          <a:srcRect b="0" l="5325" r="0" t="0"/>
          <a:stretch/>
        </p:blipFill>
        <p:spPr>
          <a:xfrm>
            <a:off x="499135" y="273306"/>
            <a:ext cx="1828550" cy="734475"/>
          </a:xfrm>
          <a:prstGeom prst="rect">
            <a:avLst/>
          </a:prstGeom>
          <a:noFill/>
          <a:ln>
            <a:noFill/>
          </a:ln>
        </p:spPr>
      </p:pic>
      <p:pic>
        <p:nvPicPr>
          <p:cNvPr id="141" name="Google Shape;141;p22"/>
          <p:cNvPicPr preferRelativeResize="0"/>
          <p:nvPr/>
        </p:nvPicPr>
        <p:blipFill>
          <a:blip r:embed="rId4">
            <a:alphaModFix/>
          </a:blip>
          <a:stretch>
            <a:fillRect/>
          </a:stretch>
        </p:blipFill>
        <p:spPr>
          <a:xfrm>
            <a:off x="6435088" y="102888"/>
            <a:ext cx="2600325" cy="9048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1"/>
          <p:cNvSpPr/>
          <p:nvPr/>
        </p:nvSpPr>
        <p:spPr>
          <a:xfrm>
            <a:off x="4966050" y="-125"/>
            <a:ext cx="4178100" cy="514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1"/>
          <p:cNvSpPr txBox="1"/>
          <p:nvPr/>
        </p:nvSpPr>
        <p:spPr>
          <a:xfrm>
            <a:off x="1085850" y="197650"/>
            <a:ext cx="43374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lang="en-GB" sz="2900"/>
              <a:t>observedProperties</a:t>
            </a:r>
            <a:endParaRPr i="1" u="none" cap="none" strike="noStrike">
              <a:solidFill>
                <a:srgbClr val="000000"/>
              </a:solidFill>
            </a:endParaRPr>
          </a:p>
        </p:txBody>
      </p:sp>
      <p:sp>
        <p:nvSpPr>
          <p:cNvPr id="256" name="Google Shape;256;p31"/>
          <p:cNvSpPr txBox="1"/>
          <p:nvPr/>
        </p:nvSpPr>
        <p:spPr>
          <a:xfrm>
            <a:off x="5143500" y="894000"/>
            <a:ext cx="35652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latin typeface="Proxima Nova"/>
                <a:ea typeface="Proxima Nova"/>
                <a:cs typeface="Proxima Nova"/>
                <a:sym typeface="Proxima Nova"/>
              </a:rPr>
              <a:t>Solution:</a:t>
            </a:r>
            <a:endParaRPr b="1" sz="1200">
              <a:latin typeface="Proxima Nova"/>
              <a:ea typeface="Proxima Nova"/>
              <a:cs typeface="Proxima Nova"/>
              <a:sym typeface="Proxima Nova"/>
            </a:endParaRPr>
          </a:p>
          <a:p>
            <a:pPr indent="0" lvl="0" marL="0" rtl="0" algn="l">
              <a:spcBef>
                <a:spcPts val="0"/>
              </a:spcBef>
              <a:spcAft>
                <a:spcPts val="0"/>
              </a:spcAft>
              <a:buNone/>
            </a:pPr>
            <a:r>
              <a:t/>
            </a: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Char char="●"/>
            </a:pPr>
            <a:r>
              <a:rPr lang="en-GB" sz="1200">
                <a:latin typeface="Proxima Nova"/>
                <a:ea typeface="Proxima Nova"/>
                <a:cs typeface="Proxima Nova"/>
                <a:sym typeface="Proxima Nova"/>
              </a:rPr>
              <a:t>Using wikidata URI allows to link to specific ObervableProperties (physical, chemical &amp; biological)</a:t>
            </a: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Char char="●"/>
            </a:pPr>
            <a:r>
              <a:rPr lang="en-GB" sz="1200">
                <a:latin typeface="Proxima Nova"/>
                <a:ea typeface="Proxima Nova"/>
                <a:cs typeface="Proxima Nova"/>
                <a:sym typeface="Proxima Nova"/>
              </a:rPr>
              <a:t>Link to URIs from other </a:t>
            </a:r>
            <a:endParaRPr sz="1200">
              <a:latin typeface="Proxima Nova"/>
              <a:ea typeface="Proxima Nova"/>
              <a:cs typeface="Proxima Nova"/>
              <a:sym typeface="Proxima Nova"/>
            </a:endParaRPr>
          </a:p>
        </p:txBody>
      </p:sp>
      <p:sp>
        <p:nvSpPr>
          <p:cNvPr id="257" name="Google Shape;257;p31"/>
          <p:cNvSpPr/>
          <p:nvPr/>
        </p:nvSpPr>
        <p:spPr>
          <a:xfrm>
            <a:off x="534800" y="258100"/>
            <a:ext cx="435300" cy="4353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1</a:t>
            </a:r>
            <a:endParaRPr b="1">
              <a:solidFill>
                <a:srgbClr val="FFFFFF"/>
              </a:solidFill>
            </a:endParaRPr>
          </a:p>
        </p:txBody>
      </p:sp>
      <p:pic>
        <p:nvPicPr>
          <p:cNvPr id="258" name="Google Shape;258;p31"/>
          <p:cNvPicPr preferRelativeResize="0"/>
          <p:nvPr/>
        </p:nvPicPr>
        <p:blipFill>
          <a:blip r:embed="rId3">
            <a:alphaModFix/>
          </a:blip>
          <a:stretch>
            <a:fillRect/>
          </a:stretch>
        </p:blipFill>
        <p:spPr>
          <a:xfrm>
            <a:off x="534775" y="258038"/>
            <a:ext cx="435351" cy="435351"/>
          </a:xfrm>
          <a:prstGeom prst="rect">
            <a:avLst/>
          </a:prstGeom>
          <a:noFill/>
          <a:ln>
            <a:noFill/>
          </a:ln>
        </p:spPr>
      </p:pic>
      <p:pic>
        <p:nvPicPr>
          <p:cNvPr id="259" name="Google Shape;259;p31"/>
          <p:cNvPicPr preferRelativeResize="0"/>
          <p:nvPr/>
        </p:nvPicPr>
        <p:blipFill>
          <a:blip r:embed="rId4">
            <a:alphaModFix/>
          </a:blip>
          <a:stretch>
            <a:fillRect/>
          </a:stretch>
        </p:blipFill>
        <p:spPr>
          <a:xfrm>
            <a:off x="579801" y="1246900"/>
            <a:ext cx="3616099" cy="3733969"/>
          </a:xfrm>
          <a:prstGeom prst="rect">
            <a:avLst/>
          </a:prstGeom>
          <a:noFill/>
          <a:ln>
            <a:noFill/>
          </a:ln>
        </p:spPr>
      </p:pic>
      <p:sp>
        <p:nvSpPr>
          <p:cNvPr id="260" name="Google Shape;260;p31"/>
          <p:cNvSpPr txBox="1"/>
          <p:nvPr/>
        </p:nvSpPr>
        <p:spPr>
          <a:xfrm>
            <a:off x="2966100" y="2699225"/>
            <a:ext cx="30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t>https://www.wikidata.org/wiki/Q11466</a:t>
            </a:r>
            <a:endParaRPr sz="900"/>
          </a:p>
        </p:txBody>
      </p:sp>
      <p:sp>
        <p:nvSpPr>
          <p:cNvPr id="261" name="Google Shape;261;p31"/>
          <p:cNvSpPr txBox="1"/>
          <p:nvPr/>
        </p:nvSpPr>
        <p:spPr>
          <a:xfrm>
            <a:off x="2966100" y="3413650"/>
            <a:ext cx="30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t>https://www.wikidata.org/wiki/Q4593291</a:t>
            </a:r>
            <a:endParaRPr sz="900"/>
          </a:p>
        </p:txBody>
      </p:sp>
      <p:sp>
        <p:nvSpPr>
          <p:cNvPr id="262" name="Google Shape;262;p31"/>
          <p:cNvSpPr txBox="1"/>
          <p:nvPr/>
        </p:nvSpPr>
        <p:spPr>
          <a:xfrm>
            <a:off x="2966100" y="4154850"/>
            <a:ext cx="30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t>https://www.wikidata.org/wiki/Q40936</a:t>
            </a:r>
            <a:endParaRPr sz="900"/>
          </a:p>
        </p:txBody>
      </p:sp>
      <p:sp>
        <p:nvSpPr>
          <p:cNvPr id="263" name="Google Shape;263;p31"/>
          <p:cNvSpPr txBox="1"/>
          <p:nvPr/>
        </p:nvSpPr>
        <p:spPr>
          <a:xfrm>
            <a:off x="2966100" y="4820400"/>
            <a:ext cx="30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t>https://www.wikidata.org/wiki/Q182168</a:t>
            </a:r>
            <a:endParaRPr sz="900"/>
          </a:p>
        </p:txBody>
      </p:sp>
      <p:pic>
        <p:nvPicPr>
          <p:cNvPr id="264" name="Google Shape;264;p31"/>
          <p:cNvPicPr preferRelativeResize="0"/>
          <p:nvPr/>
        </p:nvPicPr>
        <p:blipFill>
          <a:blip r:embed="rId5">
            <a:alphaModFix/>
          </a:blip>
          <a:stretch>
            <a:fillRect/>
          </a:stretch>
        </p:blipFill>
        <p:spPr>
          <a:xfrm>
            <a:off x="5082845" y="2584288"/>
            <a:ext cx="2793506" cy="435350"/>
          </a:xfrm>
          <a:prstGeom prst="rect">
            <a:avLst/>
          </a:prstGeom>
          <a:noFill/>
          <a:ln cap="flat" cmpd="sng" w="9525">
            <a:solidFill>
              <a:srgbClr val="000000"/>
            </a:solidFill>
            <a:prstDash val="solid"/>
            <a:round/>
            <a:headEnd len="sm" w="sm" type="none"/>
            <a:tailEnd len="sm" w="sm" type="none"/>
          </a:ln>
        </p:spPr>
      </p:pic>
      <p:pic>
        <p:nvPicPr>
          <p:cNvPr id="265" name="Google Shape;265;p31"/>
          <p:cNvPicPr preferRelativeResize="0"/>
          <p:nvPr/>
        </p:nvPicPr>
        <p:blipFill>
          <a:blip r:embed="rId6">
            <a:alphaModFix/>
          </a:blip>
          <a:stretch>
            <a:fillRect/>
          </a:stretch>
        </p:blipFill>
        <p:spPr>
          <a:xfrm>
            <a:off x="5082850" y="3331474"/>
            <a:ext cx="2589976" cy="435350"/>
          </a:xfrm>
          <a:prstGeom prst="rect">
            <a:avLst/>
          </a:prstGeom>
          <a:noFill/>
          <a:ln cap="flat" cmpd="sng" w="9525">
            <a:solidFill>
              <a:srgbClr val="000000"/>
            </a:solidFill>
            <a:prstDash val="solid"/>
            <a:round/>
            <a:headEnd len="sm" w="sm" type="none"/>
            <a:tailEnd len="sm" w="sm" type="none"/>
          </a:ln>
        </p:spPr>
      </p:pic>
      <p:pic>
        <p:nvPicPr>
          <p:cNvPr id="266" name="Google Shape;266;p31"/>
          <p:cNvPicPr preferRelativeResize="0"/>
          <p:nvPr/>
        </p:nvPicPr>
        <p:blipFill>
          <a:blip r:embed="rId7">
            <a:alphaModFix/>
          </a:blip>
          <a:stretch>
            <a:fillRect/>
          </a:stretch>
        </p:blipFill>
        <p:spPr>
          <a:xfrm>
            <a:off x="5082839" y="4037834"/>
            <a:ext cx="1763537" cy="435350"/>
          </a:xfrm>
          <a:prstGeom prst="rect">
            <a:avLst/>
          </a:prstGeom>
          <a:noFill/>
          <a:ln cap="flat" cmpd="sng" w="9525">
            <a:solidFill>
              <a:srgbClr val="000000"/>
            </a:solidFill>
            <a:prstDash val="solid"/>
            <a:round/>
            <a:headEnd len="sm" w="sm" type="none"/>
            <a:tailEnd len="sm" w="sm" type="none"/>
          </a:ln>
        </p:spPr>
      </p:pic>
      <p:pic>
        <p:nvPicPr>
          <p:cNvPr id="267" name="Google Shape;267;p31"/>
          <p:cNvPicPr preferRelativeResize="0"/>
          <p:nvPr/>
        </p:nvPicPr>
        <p:blipFill>
          <a:blip r:embed="rId8">
            <a:alphaModFix/>
          </a:blip>
          <a:stretch>
            <a:fillRect/>
          </a:stretch>
        </p:blipFill>
        <p:spPr>
          <a:xfrm>
            <a:off x="5082855" y="4631950"/>
            <a:ext cx="2648936" cy="4353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32"/>
          <p:cNvPicPr preferRelativeResize="0"/>
          <p:nvPr/>
        </p:nvPicPr>
        <p:blipFill>
          <a:blip r:embed="rId3">
            <a:alphaModFix/>
          </a:blip>
          <a:stretch>
            <a:fillRect/>
          </a:stretch>
        </p:blipFill>
        <p:spPr>
          <a:xfrm>
            <a:off x="2609168" y="2922225"/>
            <a:ext cx="2097851" cy="1822700"/>
          </a:xfrm>
          <a:prstGeom prst="rect">
            <a:avLst/>
          </a:prstGeom>
          <a:noFill/>
          <a:ln>
            <a:noFill/>
          </a:ln>
        </p:spPr>
      </p:pic>
      <p:pic>
        <p:nvPicPr>
          <p:cNvPr id="273" name="Google Shape;273;p32"/>
          <p:cNvPicPr preferRelativeResize="0"/>
          <p:nvPr/>
        </p:nvPicPr>
        <p:blipFill>
          <a:blip r:embed="rId4">
            <a:alphaModFix/>
          </a:blip>
          <a:stretch>
            <a:fillRect/>
          </a:stretch>
        </p:blipFill>
        <p:spPr>
          <a:xfrm>
            <a:off x="634076" y="2732675"/>
            <a:ext cx="1716075" cy="2373676"/>
          </a:xfrm>
          <a:prstGeom prst="rect">
            <a:avLst/>
          </a:prstGeom>
          <a:noFill/>
          <a:ln>
            <a:noFill/>
          </a:ln>
        </p:spPr>
      </p:pic>
      <p:pic>
        <p:nvPicPr>
          <p:cNvPr id="274" name="Google Shape;274;p32"/>
          <p:cNvPicPr preferRelativeResize="0"/>
          <p:nvPr/>
        </p:nvPicPr>
        <p:blipFill>
          <a:blip r:embed="rId5">
            <a:alphaModFix/>
          </a:blip>
          <a:stretch>
            <a:fillRect/>
          </a:stretch>
        </p:blipFill>
        <p:spPr>
          <a:xfrm>
            <a:off x="634065" y="768499"/>
            <a:ext cx="4070284" cy="1889076"/>
          </a:xfrm>
          <a:prstGeom prst="rect">
            <a:avLst/>
          </a:prstGeom>
          <a:noFill/>
          <a:ln>
            <a:noFill/>
          </a:ln>
        </p:spPr>
      </p:pic>
      <p:sp>
        <p:nvSpPr>
          <p:cNvPr id="275" name="Google Shape;275;p32"/>
          <p:cNvSpPr/>
          <p:nvPr/>
        </p:nvSpPr>
        <p:spPr>
          <a:xfrm>
            <a:off x="4966050" y="-125"/>
            <a:ext cx="4178100" cy="514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2"/>
          <p:cNvSpPr txBox="1"/>
          <p:nvPr/>
        </p:nvSpPr>
        <p:spPr>
          <a:xfrm>
            <a:off x="1085850" y="197650"/>
            <a:ext cx="43374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lang="en-GB" sz="2900"/>
              <a:t>observedProperties</a:t>
            </a:r>
            <a:endParaRPr i="1" u="none" cap="none" strike="noStrike">
              <a:solidFill>
                <a:srgbClr val="000000"/>
              </a:solidFill>
            </a:endParaRPr>
          </a:p>
        </p:txBody>
      </p:sp>
      <p:sp>
        <p:nvSpPr>
          <p:cNvPr id="277" name="Google Shape;277;p32"/>
          <p:cNvSpPr txBox="1"/>
          <p:nvPr/>
        </p:nvSpPr>
        <p:spPr>
          <a:xfrm>
            <a:off x="5143500" y="589200"/>
            <a:ext cx="3565200" cy="3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latin typeface="Proxima Nova"/>
                <a:ea typeface="Proxima Nova"/>
                <a:cs typeface="Proxima Nova"/>
                <a:sym typeface="Proxima Nova"/>
              </a:rPr>
              <a:t>Multiple ways to include this in the model</a:t>
            </a:r>
            <a:r>
              <a:rPr b="1" lang="en-GB" sz="1200">
                <a:latin typeface="Proxima Nova"/>
                <a:ea typeface="Proxima Nova"/>
                <a:cs typeface="Proxima Nova"/>
                <a:sym typeface="Proxima Nova"/>
              </a:rPr>
              <a:t>:</a:t>
            </a:r>
            <a:endParaRPr b="1" sz="1200">
              <a:latin typeface="Proxima Nova"/>
              <a:ea typeface="Proxima Nova"/>
              <a:cs typeface="Proxima Nova"/>
              <a:sym typeface="Proxima Nova"/>
            </a:endParaRPr>
          </a:p>
          <a:p>
            <a:pPr indent="0" lvl="0" marL="0" rtl="0" algn="l">
              <a:spcBef>
                <a:spcPts val="0"/>
              </a:spcBef>
              <a:spcAft>
                <a:spcPts val="0"/>
              </a:spcAft>
              <a:buNone/>
            </a:pPr>
            <a:r>
              <a:t/>
            </a: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AutoNum type="arabicPeriod"/>
            </a:pPr>
            <a:r>
              <a:rPr lang="en-GB" sz="1200">
                <a:latin typeface="Proxima Nova"/>
                <a:ea typeface="Proxima Nova"/>
                <a:cs typeface="Proxima Nova"/>
                <a:sym typeface="Proxima Nova"/>
              </a:rPr>
              <a:t>PropertyType as a generic property class</a:t>
            </a:r>
            <a:br>
              <a:rPr lang="en-GB" sz="1200">
                <a:latin typeface="Proxima Nova"/>
                <a:ea typeface="Proxima Nova"/>
                <a:cs typeface="Proxima Nova"/>
                <a:sym typeface="Proxima Nova"/>
              </a:rPr>
            </a:br>
            <a:br>
              <a:rPr lang="en-GB" sz="1200">
                <a:latin typeface="Proxima Nova"/>
                <a:ea typeface="Proxima Nova"/>
                <a:cs typeface="Proxima Nova"/>
                <a:sym typeface="Proxima Nova"/>
              </a:rPr>
            </a:br>
            <a:br>
              <a:rPr lang="en-GB" sz="1200">
                <a:latin typeface="Proxima Nova"/>
                <a:ea typeface="Proxima Nova"/>
                <a:cs typeface="Proxima Nova"/>
                <a:sym typeface="Proxima Nova"/>
              </a:rPr>
            </a:br>
            <a:br>
              <a:rPr lang="en-GB" sz="1200">
                <a:latin typeface="Proxima Nova"/>
                <a:ea typeface="Proxima Nova"/>
                <a:cs typeface="Proxima Nova"/>
                <a:sym typeface="Proxima Nova"/>
              </a:rPr>
            </a:b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AutoNum type="arabicPeriod"/>
            </a:pPr>
            <a:r>
              <a:rPr lang="en-GB" sz="1200">
                <a:latin typeface="Proxima Nova"/>
                <a:ea typeface="Proxima Nova"/>
                <a:cs typeface="Proxima Nova"/>
                <a:sym typeface="Proxima Nova"/>
              </a:rPr>
              <a:t>Same, but with the possibility to specify the type</a:t>
            </a:r>
            <a:br>
              <a:rPr lang="en-GB" sz="1200">
                <a:latin typeface="Proxima Nova"/>
                <a:ea typeface="Proxima Nova"/>
                <a:cs typeface="Proxima Nova"/>
                <a:sym typeface="Proxima Nova"/>
              </a:rPr>
            </a:br>
            <a:br>
              <a:rPr lang="en-GB" sz="1200">
                <a:latin typeface="Proxima Nova"/>
                <a:ea typeface="Proxima Nova"/>
                <a:cs typeface="Proxima Nova"/>
                <a:sym typeface="Proxima Nova"/>
              </a:rPr>
            </a:br>
            <a:br>
              <a:rPr lang="en-GB" sz="1200">
                <a:latin typeface="Proxima Nova"/>
                <a:ea typeface="Proxima Nova"/>
                <a:cs typeface="Proxima Nova"/>
                <a:sym typeface="Proxima Nova"/>
              </a:rPr>
            </a:br>
            <a:br>
              <a:rPr lang="en-GB" sz="1200">
                <a:latin typeface="Proxima Nova"/>
                <a:ea typeface="Proxima Nova"/>
                <a:cs typeface="Proxima Nova"/>
                <a:sym typeface="Proxima Nova"/>
              </a:rPr>
            </a:b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AutoNum type="arabicPeriod"/>
            </a:pPr>
            <a:r>
              <a:rPr lang="en-GB" sz="1200">
                <a:latin typeface="Proxima Nova"/>
                <a:ea typeface="Proxima Nova"/>
                <a:cs typeface="Proxima Nova"/>
                <a:sym typeface="Proxima Nova"/>
              </a:rPr>
              <a:t>Subsitution of PropertyType by a virtual subclass like skos:Concept or some other class from a suitable vocabulary (like qudt:QuantityType)</a:t>
            </a:r>
            <a:endParaRPr sz="1200">
              <a:latin typeface="Proxima Nova"/>
              <a:ea typeface="Proxima Nova"/>
              <a:cs typeface="Proxima Nova"/>
              <a:sym typeface="Proxima Nova"/>
            </a:endParaRPr>
          </a:p>
        </p:txBody>
      </p:sp>
      <p:sp>
        <p:nvSpPr>
          <p:cNvPr id="278" name="Google Shape;278;p32"/>
          <p:cNvSpPr/>
          <p:nvPr/>
        </p:nvSpPr>
        <p:spPr>
          <a:xfrm>
            <a:off x="534800" y="258100"/>
            <a:ext cx="435300" cy="4353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1</a:t>
            </a:r>
            <a:endParaRPr b="1">
              <a:solidFill>
                <a:srgbClr val="FFFFFF"/>
              </a:solidFill>
            </a:endParaRPr>
          </a:p>
        </p:txBody>
      </p:sp>
      <p:pic>
        <p:nvPicPr>
          <p:cNvPr id="279" name="Google Shape;279;p32"/>
          <p:cNvPicPr preferRelativeResize="0"/>
          <p:nvPr/>
        </p:nvPicPr>
        <p:blipFill>
          <a:blip r:embed="rId6">
            <a:alphaModFix/>
          </a:blip>
          <a:stretch>
            <a:fillRect/>
          </a:stretch>
        </p:blipFill>
        <p:spPr>
          <a:xfrm>
            <a:off x="534775" y="258038"/>
            <a:ext cx="435351" cy="435351"/>
          </a:xfrm>
          <a:prstGeom prst="rect">
            <a:avLst/>
          </a:prstGeom>
          <a:noFill/>
          <a:ln>
            <a:noFill/>
          </a:ln>
        </p:spPr>
      </p:pic>
      <p:sp>
        <p:nvSpPr>
          <p:cNvPr id="280" name="Google Shape;280;p32"/>
          <p:cNvSpPr txBox="1"/>
          <p:nvPr/>
        </p:nvSpPr>
        <p:spPr>
          <a:xfrm>
            <a:off x="2609170" y="2621100"/>
            <a:ext cx="2239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t>https://www.wikidata.org/wiki/Q312001</a:t>
            </a:r>
            <a:endParaRPr sz="900"/>
          </a:p>
        </p:txBody>
      </p:sp>
      <p:pic>
        <p:nvPicPr>
          <p:cNvPr id="281" name="Google Shape;281;p32"/>
          <p:cNvPicPr preferRelativeResize="0"/>
          <p:nvPr/>
        </p:nvPicPr>
        <p:blipFill>
          <a:blip r:embed="rId7">
            <a:alphaModFix/>
          </a:blip>
          <a:stretch>
            <a:fillRect/>
          </a:stretch>
        </p:blipFill>
        <p:spPr>
          <a:xfrm>
            <a:off x="5706019" y="1359494"/>
            <a:ext cx="3043900" cy="503000"/>
          </a:xfrm>
          <a:prstGeom prst="rect">
            <a:avLst/>
          </a:prstGeom>
          <a:noFill/>
          <a:ln cap="flat" cmpd="sng" w="9525">
            <a:solidFill>
              <a:srgbClr val="000000"/>
            </a:solidFill>
            <a:prstDash val="solid"/>
            <a:round/>
            <a:headEnd len="sm" w="sm" type="none"/>
            <a:tailEnd len="sm" w="sm" type="none"/>
          </a:ln>
        </p:spPr>
      </p:pic>
      <p:pic>
        <p:nvPicPr>
          <p:cNvPr id="282" name="Google Shape;282;p32"/>
          <p:cNvPicPr preferRelativeResize="0"/>
          <p:nvPr/>
        </p:nvPicPr>
        <p:blipFill>
          <a:blip r:embed="rId8">
            <a:alphaModFix/>
          </a:blip>
          <a:stretch>
            <a:fillRect/>
          </a:stretch>
        </p:blipFill>
        <p:spPr>
          <a:xfrm>
            <a:off x="5784898" y="2468694"/>
            <a:ext cx="2886146" cy="503000"/>
          </a:xfrm>
          <a:prstGeom prst="rect">
            <a:avLst/>
          </a:prstGeom>
          <a:noFill/>
          <a:ln cap="flat" cmpd="sng" w="9525">
            <a:solidFill>
              <a:srgbClr val="000000"/>
            </a:solidFill>
            <a:prstDash val="solid"/>
            <a:round/>
            <a:headEnd len="sm" w="sm" type="none"/>
            <a:tailEnd len="sm" w="sm" type="none"/>
          </a:ln>
        </p:spPr>
      </p:pic>
      <p:pic>
        <p:nvPicPr>
          <p:cNvPr id="283" name="Google Shape;283;p32"/>
          <p:cNvPicPr preferRelativeResize="0"/>
          <p:nvPr/>
        </p:nvPicPr>
        <p:blipFill>
          <a:blip r:embed="rId9">
            <a:alphaModFix/>
          </a:blip>
          <a:stretch>
            <a:fillRect/>
          </a:stretch>
        </p:blipFill>
        <p:spPr>
          <a:xfrm>
            <a:off x="5830218" y="3988425"/>
            <a:ext cx="2795519" cy="503000"/>
          </a:xfrm>
          <a:prstGeom prst="rect">
            <a:avLst/>
          </a:prstGeom>
          <a:noFill/>
          <a:ln cap="flat" cmpd="sng" w="9525">
            <a:solidFill>
              <a:srgbClr val="000000"/>
            </a:solidFill>
            <a:prstDash val="solid"/>
            <a:round/>
            <a:headEnd len="sm" w="sm" type="none"/>
            <a:tailEnd len="sm" w="sm" type="none"/>
          </a:ln>
        </p:spPr>
      </p:pic>
      <p:pic>
        <p:nvPicPr>
          <p:cNvPr id="284" name="Google Shape;284;p32"/>
          <p:cNvPicPr preferRelativeResize="0"/>
          <p:nvPr/>
        </p:nvPicPr>
        <p:blipFill>
          <a:blip r:embed="rId10">
            <a:alphaModFix/>
          </a:blip>
          <a:stretch>
            <a:fillRect/>
          </a:stretch>
        </p:blipFill>
        <p:spPr>
          <a:xfrm>
            <a:off x="5831795" y="4566043"/>
            <a:ext cx="2792355" cy="50300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33"/>
          <p:cNvPicPr preferRelativeResize="0"/>
          <p:nvPr/>
        </p:nvPicPr>
        <p:blipFill>
          <a:blip r:embed="rId3">
            <a:alphaModFix/>
          </a:blip>
          <a:stretch>
            <a:fillRect/>
          </a:stretch>
        </p:blipFill>
        <p:spPr>
          <a:xfrm>
            <a:off x="2609168" y="2922225"/>
            <a:ext cx="2097851" cy="1822700"/>
          </a:xfrm>
          <a:prstGeom prst="rect">
            <a:avLst/>
          </a:prstGeom>
          <a:noFill/>
          <a:ln>
            <a:noFill/>
          </a:ln>
        </p:spPr>
      </p:pic>
      <p:pic>
        <p:nvPicPr>
          <p:cNvPr id="290" name="Google Shape;290;p33"/>
          <p:cNvPicPr preferRelativeResize="0"/>
          <p:nvPr/>
        </p:nvPicPr>
        <p:blipFill>
          <a:blip r:embed="rId4">
            <a:alphaModFix/>
          </a:blip>
          <a:stretch>
            <a:fillRect/>
          </a:stretch>
        </p:blipFill>
        <p:spPr>
          <a:xfrm>
            <a:off x="634076" y="2732675"/>
            <a:ext cx="1716075" cy="2373676"/>
          </a:xfrm>
          <a:prstGeom prst="rect">
            <a:avLst/>
          </a:prstGeom>
          <a:noFill/>
          <a:ln>
            <a:noFill/>
          </a:ln>
        </p:spPr>
      </p:pic>
      <p:pic>
        <p:nvPicPr>
          <p:cNvPr id="291" name="Google Shape;291;p33"/>
          <p:cNvPicPr preferRelativeResize="0"/>
          <p:nvPr/>
        </p:nvPicPr>
        <p:blipFill>
          <a:blip r:embed="rId5">
            <a:alphaModFix/>
          </a:blip>
          <a:stretch>
            <a:fillRect/>
          </a:stretch>
        </p:blipFill>
        <p:spPr>
          <a:xfrm>
            <a:off x="634065" y="768499"/>
            <a:ext cx="4070284" cy="1889076"/>
          </a:xfrm>
          <a:prstGeom prst="rect">
            <a:avLst/>
          </a:prstGeom>
          <a:noFill/>
          <a:ln>
            <a:noFill/>
          </a:ln>
        </p:spPr>
      </p:pic>
      <p:sp>
        <p:nvSpPr>
          <p:cNvPr id="292" name="Google Shape;292;p33"/>
          <p:cNvSpPr/>
          <p:nvPr/>
        </p:nvSpPr>
        <p:spPr>
          <a:xfrm>
            <a:off x="4966050" y="-125"/>
            <a:ext cx="4178100" cy="514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3"/>
          <p:cNvSpPr txBox="1"/>
          <p:nvPr/>
        </p:nvSpPr>
        <p:spPr>
          <a:xfrm>
            <a:off x="1085850" y="197650"/>
            <a:ext cx="43374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lang="en-GB" sz="2900"/>
              <a:t>observedProperties</a:t>
            </a:r>
            <a:endParaRPr i="1" u="none" cap="none" strike="noStrike">
              <a:solidFill>
                <a:srgbClr val="000000"/>
              </a:solidFill>
            </a:endParaRPr>
          </a:p>
        </p:txBody>
      </p:sp>
      <p:sp>
        <p:nvSpPr>
          <p:cNvPr id="294" name="Google Shape;294;p33"/>
          <p:cNvSpPr txBox="1"/>
          <p:nvPr/>
        </p:nvSpPr>
        <p:spPr>
          <a:xfrm>
            <a:off x="5143500" y="894000"/>
            <a:ext cx="35652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latin typeface="Proxima Nova"/>
                <a:ea typeface="Proxima Nova"/>
                <a:cs typeface="Proxima Nova"/>
                <a:sym typeface="Proxima Nova"/>
              </a:rPr>
              <a:t>Ultimately</a:t>
            </a:r>
            <a:r>
              <a:rPr b="1" lang="en-GB" sz="1200">
                <a:latin typeface="Proxima Nova"/>
                <a:ea typeface="Proxima Nova"/>
                <a:cs typeface="Proxima Nova"/>
                <a:sym typeface="Proxima Nova"/>
              </a:rPr>
              <a:t>:</a:t>
            </a:r>
            <a:endParaRPr b="1" sz="1200">
              <a:latin typeface="Proxima Nova"/>
              <a:ea typeface="Proxima Nova"/>
              <a:cs typeface="Proxima Nova"/>
              <a:sym typeface="Proxima Nova"/>
            </a:endParaRPr>
          </a:p>
          <a:p>
            <a:pPr indent="0" lvl="0" marL="0" rtl="0" algn="l">
              <a:spcBef>
                <a:spcPts val="0"/>
              </a:spcBef>
              <a:spcAft>
                <a:spcPts val="0"/>
              </a:spcAft>
              <a:buNone/>
            </a:pPr>
            <a:r>
              <a:t/>
            </a: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Char char="●"/>
            </a:pPr>
            <a:r>
              <a:rPr lang="en-GB" sz="1200">
                <a:latin typeface="Proxima Nova"/>
                <a:ea typeface="Proxima Nova"/>
                <a:cs typeface="Proxima Nova"/>
                <a:sym typeface="Proxima Nova"/>
              </a:rPr>
              <a:t>Using wikidata allows to link to specific ObervableProperties (physical, chemical &amp; biological)</a:t>
            </a: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Char char="●"/>
            </a:pPr>
            <a:r>
              <a:rPr lang="en-GB" sz="1200">
                <a:latin typeface="Proxima Nova"/>
                <a:ea typeface="Proxima Nova"/>
                <a:cs typeface="Proxima Nova"/>
                <a:sym typeface="Proxima Nova"/>
              </a:rPr>
              <a:t>Wikidata also includes the identifiers of the other alternatives</a:t>
            </a:r>
            <a:endParaRPr sz="1200">
              <a:latin typeface="Proxima Nova"/>
              <a:ea typeface="Proxima Nova"/>
              <a:cs typeface="Proxima Nova"/>
              <a:sym typeface="Proxima Nova"/>
            </a:endParaRPr>
          </a:p>
          <a:p>
            <a:pPr indent="-304800" lvl="1" marL="914400" rtl="0" algn="l">
              <a:spcBef>
                <a:spcPts val="0"/>
              </a:spcBef>
              <a:spcAft>
                <a:spcPts val="0"/>
              </a:spcAft>
              <a:buSzPts val="1200"/>
              <a:buFont typeface="Proxima Nova"/>
              <a:buChar char="➜"/>
            </a:pPr>
            <a:r>
              <a:rPr lang="en-GB" sz="1200">
                <a:latin typeface="Proxima Nova"/>
                <a:ea typeface="Proxima Nova"/>
                <a:cs typeface="Proxima Nova"/>
                <a:sym typeface="Proxima Nova"/>
              </a:rPr>
              <a:t>PubChem</a:t>
            </a:r>
            <a:endParaRPr sz="1200">
              <a:latin typeface="Proxima Nova"/>
              <a:ea typeface="Proxima Nova"/>
              <a:cs typeface="Proxima Nova"/>
              <a:sym typeface="Proxima Nova"/>
            </a:endParaRPr>
          </a:p>
          <a:p>
            <a:pPr indent="-304800" lvl="1" marL="914400" rtl="0" algn="l">
              <a:spcBef>
                <a:spcPts val="0"/>
              </a:spcBef>
              <a:spcAft>
                <a:spcPts val="0"/>
              </a:spcAft>
              <a:buSzPts val="1200"/>
              <a:buFont typeface="Proxima Nova"/>
              <a:buChar char="➜"/>
            </a:pPr>
            <a:r>
              <a:rPr lang="en-GB" sz="1200">
                <a:latin typeface="Proxima Nova"/>
                <a:ea typeface="Proxima Nova"/>
                <a:cs typeface="Proxima Nova"/>
                <a:sym typeface="Proxima Nova"/>
              </a:rPr>
              <a:t>GBIF</a:t>
            </a:r>
            <a:endParaRPr sz="1200">
              <a:latin typeface="Proxima Nova"/>
              <a:ea typeface="Proxima Nova"/>
              <a:cs typeface="Proxima Nova"/>
              <a:sym typeface="Proxima Nova"/>
            </a:endParaRPr>
          </a:p>
          <a:p>
            <a:pPr indent="-304800" lvl="1" marL="914400" rtl="0" algn="l">
              <a:spcBef>
                <a:spcPts val="0"/>
              </a:spcBef>
              <a:spcAft>
                <a:spcPts val="0"/>
              </a:spcAft>
              <a:buSzPts val="1200"/>
              <a:buFont typeface="Proxima Nova"/>
              <a:buChar char="➜"/>
            </a:pPr>
            <a:r>
              <a:rPr lang="en-GB" sz="1200">
                <a:latin typeface="Proxima Nova"/>
                <a:ea typeface="Proxima Nova"/>
                <a:cs typeface="Proxima Nova"/>
                <a:sym typeface="Proxima Nova"/>
              </a:rPr>
              <a:t>CAS</a:t>
            </a:r>
            <a:endParaRPr sz="1200">
              <a:latin typeface="Proxima Nova"/>
              <a:ea typeface="Proxima Nova"/>
              <a:cs typeface="Proxima Nova"/>
              <a:sym typeface="Proxima Nova"/>
            </a:endParaRPr>
          </a:p>
          <a:p>
            <a:pPr indent="-304800" lvl="1" marL="914400" rtl="0" algn="l">
              <a:spcBef>
                <a:spcPts val="0"/>
              </a:spcBef>
              <a:spcAft>
                <a:spcPts val="0"/>
              </a:spcAft>
              <a:buSzPts val="1200"/>
              <a:buFont typeface="Proxima Nova"/>
              <a:buChar char="➜"/>
            </a:pPr>
            <a:r>
              <a:rPr lang="en-GB" sz="1200">
                <a:latin typeface="Proxima Nova"/>
                <a:ea typeface="Proxima Nova"/>
                <a:cs typeface="Proxima Nova"/>
                <a:sym typeface="Proxima Nova"/>
              </a:rPr>
              <a:t>…</a:t>
            </a:r>
            <a:endParaRPr sz="1200">
              <a:latin typeface="Proxima Nova"/>
              <a:ea typeface="Proxima Nova"/>
              <a:cs typeface="Proxima Nova"/>
              <a:sym typeface="Proxima Nova"/>
            </a:endParaRPr>
          </a:p>
          <a:p>
            <a:pPr indent="0" lvl="0" marL="0" rtl="0" algn="l">
              <a:spcBef>
                <a:spcPts val="0"/>
              </a:spcBef>
              <a:spcAft>
                <a:spcPts val="0"/>
              </a:spcAft>
              <a:buNone/>
            </a:pPr>
            <a:r>
              <a:t/>
            </a: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Char char="●"/>
            </a:pPr>
            <a:r>
              <a:rPr lang="en-GB" sz="1200">
                <a:latin typeface="Proxima Nova"/>
                <a:ea typeface="Proxima Nova"/>
                <a:cs typeface="Proxima Nova"/>
                <a:sym typeface="Proxima Nova"/>
              </a:rPr>
              <a:t>Do we use wikidata for detailing the ObservedProperties?</a:t>
            </a:r>
            <a:endParaRPr sz="1200">
              <a:latin typeface="Proxima Nova"/>
              <a:ea typeface="Proxima Nova"/>
              <a:cs typeface="Proxima Nova"/>
              <a:sym typeface="Proxima Nova"/>
            </a:endParaRPr>
          </a:p>
        </p:txBody>
      </p:sp>
      <p:sp>
        <p:nvSpPr>
          <p:cNvPr id="295" name="Google Shape;295;p33"/>
          <p:cNvSpPr/>
          <p:nvPr/>
        </p:nvSpPr>
        <p:spPr>
          <a:xfrm>
            <a:off x="534800" y="258100"/>
            <a:ext cx="435300" cy="4353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1</a:t>
            </a:r>
            <a:endParaRPr b="1">
              <a:solidFill>
                <a:srgbClr val="FFFFFF"/>
              </a:solidFill>
            </a:endParaRPr>
          </a:p>
        </p:txBody>
      </p:sp>
      <p:pic>
        <p:nvPicPr>
          <p:cNvPr id="296" name="Google Shape;296;p33"/>
          <p:cNvPicPr preferRelativeResize="0"/>
          <p:nvPr/>
        </p:nvPicPr>
        <p:blipFill>
          <a:blip r:embed="rId6">
            <a:alphaModFix/>
          </a:blip>
          <a:stretch>
            <a:fillRect/>
          </a:stretch>
        </p:blipFill>
        <p:spPr>
          <a:xfrm>
            <a:off x="534775" y="258038"/>
            <a:ext cx="435351" cy="435351"/>
          </a:xfrm>
          <a:prstGeom prst="rect">
            <a:avLst/>
          </a:prstGeom>
          <a:noFill/>
          <a:ln>
            <a:noFill/>
          </a:ln>
        </p:spPr>
      </p:pic>
      <p:sp>
        <p:nvSpPr>
          <p:cNvPr id="297" name="Google Shape;297;p33"/>
          <p:cNvSpPr txBox="1"/>
          <p:nvPr/>
        </p:nvSpPr>
        <p:spPr>
          <a:xfrm>
            <a:off x="2477144" y="2571750"/>
            <a:ext cx="2227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t>https://www.wikidata.org/wiki/Q312001</a:t>
            </a:r>
            <a:endParaRPr sz="900"/>
          </a:p>
        </p:txBody>
      </p:sp>
      <p:grpSp>
        <p:nvGrpSpPr>
          <p:cNvPr id="298" name="Google Shape;298;p33"/>
          <p:cNvGrpSpPr/>
          <p:nvPr/>
        </p:nvGrpSpPr>
        <p:grpSpPr>
          <a:xfrm>
            <a:off x="5370537" y="4572916"/>
            <a:ext cx="3111125" cy="435292"/>
            <a:chOff x="5272500" y="3774791"/>
            <a:chExt cx="3111125" cy="435292"/>
          </a:xfrm>
        </p:grpSpPr>
        <p:sp>
          <p:nvSpPr>
            <p:cNvPr id="299" name="Google Shape;299;p33"/>
            <p:cNvSpPr txBox="1"/>
            <p:nvPr/>
          </p:nvSpPr>
          <p:spPr>
            <a:xfrm>
              <a:off x="5756225" y="3792350"/>
              <a:ext cx="2627400" cy="400200"/>
            </a:xfrm>
            <a:prstGeom prst="rect">
              <a:avLst/>
            </a:prstGeom>
            <a:solidFill>
              <a:schemeClr val="accent1"/>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GB"/>
                <a:t>Do you agree or disagree?</a:t>
              </a:r>
              <a:endParaRPr/>
            </a:p>
          </p:txBody>
        </p:sp>
        <p:pic>
          <p:nvPicPr>
            <p:cNvPr id="300" name="Google Shape;300;p33"/>
            <p:cNvPicPr preferRelativeResize="0"/>
            <p:nvPr/>
          </p:nvPicPr>
          <p:blipFill>
            <a:blip r:embed="rId7">
              <a:alphaModFix/>
            </a:blip>
            <a:stretch>
              <a:fillRect/>
            </a:stretch>
          </p:blipFill>
          <p:spPr>
            <a:xfrm>
              <a:off x="5272500" y="3774791"/>
              <a:ext cx="435300" cy="435292"/>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4"/>
          <p:cNvSpPr/>
          <p:nvPr/>
        </p:nvSpPr>
        <p:spPr>
          <a:xfrm>
            <a:off x="4966050" y="-125"/>
            <a:ext cx="4178100" cy="514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4"/>
          <p:cNvSpPr txBox="1"/>
          <p:nvPr/>
        </p:nvSpPr>
        <p:spPr>
          <a:xfrm>
            <a:off x="402825" y="894000"/>
            <a:ext cx="3390300" cy="12930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Proxima Nova"/>
              <a:buChar char="●"/>
            </a:pPr>
            <a:r>
              <a:rPr lang="en-GB" sz="1200">
                <a:latin typeface="Proxima Nova"/>
                <a:ea typeface="Proxima Nova"/>
                <a:cs typeface="Proxima Nova"/>
                <a:sym typeface="Proxima Nova"/>
              </a:rPr>
              <a:t>Current model specified Sampling Feature from abstract class OM::Feature</a:t>
            </a: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Char char="●"/>
            </a:pPr>
            <a:r>
              <a:rPr lang="en-GB" sz="1200">
                <a:latin typeface="Proxima Nova"/>
                <a:ea typeface="Proxima Nova"/>
                <a:cs typeface="Proxima Nova"/>
                <a:sym typeface="Proxima Nova"/>
              </a:rPr>
              <a:t>However with this we don’t specify exactly which ‘domain feature’ we’re sampling (i.e. are we sampling a lake, river, …?)</a:t>
            </a:r>
            <a:endParaRPr sz="1200">
              <a:latin typeface="Proxima Nova"/>
              <a:ea typeface="Proxima Nova"/>
              <a:cs typeface="Proxima Nova"/>
              <a:sym typeface="Proxima Nova"/>
            </a:endParaRPr>
          </a:p>
        </p:txBody>
      </p:sp>
      <p:sp>
        <p:nvSpPr>
          <p:cNvPr id="307" name="Google Shape;307;p34"/>
          <p:cNvSpPr txBox="1"/>
          <p:nvPr/>
        </p:nvSpPr>
        <p:spPr>
          <a:xfrm>
            <a:off x="1085850" y="197650"/>
            <a:ext cx="43374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lang="en-GB" sz="2900"/>
              <a:t>SampledFeature</a:t>
            </a:r>
            <a:endParaRPr i="1" u="none" cap="none" strike="noStrike">
              <a:solidFill>
                <a:srgbClr val="000000"/>
              </a:solidFill>
            </a:endParaRPr>
          </a:p>
        </p:txBody>
      </p:sp>
      <p:sp>
        <p:nvSpPr>
          <p:cNvPr id="308" name="Google Shape;308;p34"/>
          <p:cNvSpPr txBox="1"/>
          <p:nvPr/>
        </p:nvSpPr>
        <p:spPr>
          <a:xfrm>
            <a:off x="5143500" y="894000"/>
            <a:ext cx="35652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latin typeface="Proxima Nova"/>
                <a:ea typeface="Proxima Nova"/>
                <a:cs typeface="Proxima Nova"/>
                <a:sym typeface="Proxima Nova"/>
              </a:rPr>
              <a:t>Proposed change 1</a:t>
            </a:r>
            <a:endParaRPr b="1" sz="1200">
              <a:latin typeface="Proxima Nova"/>
              <a:ea typeface="Proxima Nova"/>
              <a:cs typeface="Proxima Nova"/>
              <a:sym typeface="Proxima Nova"/>
            </a:endParaRPr>
          </a:p>
          <a:p>
            <a:pPr indent="0" lvl="0" marL="0" rtl="0" algn="l">
              <a:spcBef>
                <a:spcPts val="0"/>
              </a:spcBef>
              <a:spcAft>
                <a:spcPts val="0"/>
              </a:spcAft>
              <a:buNone/>
            </a:pPr>
            <a:r>
              <a:t/>
            </a: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Char char="●"/>
            </a:pPr>
            <a:r>
              <a:rPr lang="en-GB" sz="1200">
                <a:latin typeface="Proxima Nova"/>
                <a:ea typeface="Proxima Nova"/>
                <a:cs typeface="Proxima Nova"/>
                <a:sym typeface="Proxima Nova"/>
              </a:rPr>
              <a:t>Make a distinction between Sampling Feature &amp; Domain Feature (AirFeature or WaterFeature) so we can specify exactly </a:t>
            </a:r>
            <a:r>
              <a:rPr lang="en-GB" sz="1200">
                <a:latin typeface="Proxima Nova"/>
                <a:ea typeface="Proxima Nova"/>
                <a:cs typeface="Proxima Nova"/>
                <a:sym typeface="Proxima Nova"/>
              </a:rPr>
              <a:t>what type of water or air feature we’re measuring</a:t>
            </a:r>
            <a:br>
              <a:rPr lang="en-GB" sz="1200">
                <a:latin typeface="Proxima Nova"/>
                <a:ea typeface="Proxima Nova"/>
                <a:cs typeface="Proxima Nova"/>
                <a:sym typeface="Proxima Nova"/>
              </a:rPr>
            </a:b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Char char="●"/>
            </a:pPr>
            <a:r>
              <a:rPr lang="en-GB" sz="1200">
                <a:latin typeface="Proxima Nova"/>
                <a:ea typeface="Proxima Nova"/>
                <a:cs typeface="Proxima Nova"/>
                <a:sym typeface="Proxima Nova"/>
              </a:rPr>
              <a:t>It will be important to properly define (definition) what Water- and AirFeature mean</a:t>
            </a:r>
            <a:endParaRPr sz="1200">
              <a:latin typeface="Proxima Nova"/>
              <a:ea typeface="Proxima Nova"/>
              <a:cs typeface="Proxima Nova"/>
              <a:sym typeface="Proxima Nova"/>
            </a:endParaRPr>
          </a:p>
        </p:txBody>
      </p:sp>
      <p:sp>
        <p:nvSpPr>
          <p:cNvPr id="309" name="Google Shape;309;p34"/>
          <p:cNvSpPr/>
          <p:nvPr/>
        </p:nvSpPr>
        <p:spPr>
          <a:xfrm>
            <a:off x="534800" y="258100"/>
            <a:ext cx="435300" cy="4353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2</a:t>
            </a:r>
            <a:endParaRPr b="1">
              <a:solidFill>
                <a:srgbClr val="FFFFFF"/>
              </a:solidFill>
            </a:endParaRPr>
          </a:p>
        </p:txBody>
      </p:sp>
      <p:pic>
        <p:nvPicPr>
          <p:cNvPr id="310" name="Google Shape;310;p34"/>
          <p:cNvPicPr preferRelativeResize="0"/>
          <p:nvPr/>
        </p:nvPicPr>
        <p:blipFill>
          <a:blip r:embed="rId3">
            <a:alphaModFix/>
          </a:blip>
          <a:stretch>
            <a:fillRect/>
          </a:stretch>
        </p:blipFill>
        <p:spPr>
          <a:xfrm>
            <a:off x="534775" y="258038"/>
            <a:ext cx="435351" cy="435351"/>
          </a:xfrm>
          <a:prstGeom prst="rect">
            <a:avLst/>
          </a:prstGeom>
          <a:noFill/>
          <a:ln>
            <a:noFill/>
          </a:ln>
        </p:spPr>
      </p:pic>
      <p:pic>
        <p:nvPicPr>
          <p:cNvPr id="311" name="Google Shape;311;p34"/>
          <p:cNvPicPr preferRelativeResize="0"/>
          <p:nvPr/>
        </p:nvPicPr>
        <p:blipFill>
          <a:blip r:embed="rId4">
            <a:alphaModFix/>
          </a:blip>
          <a:stretch>
            <a:fillRect/>
          </a:stretch>
        </p:blipFill>
        <p:spPr>
          <a:xfrm>
            <a:off x="3793250" y="894000"/>
            <a:ext cx="1057600" cy="1659850"/>
          </a:xfrm>
          <a:prstGeom prst="rect">
            <a:avLst/>
          </a:prstGeom>
          <a:noFill/>
          <a:ln cap="flat" cmpd="sng" w="9525">
            <a:solidFill>
              <a:srgbClr val="000000"/>
            </a:solidFill>
            <a:prstDash val="solid"/>
            <a:round/>
            <a:headEnd len="sm" w="sm" type="none"/>
            <a:tailEnd len="sm" w="sm" type="none"/>
          </a:ln>
        </p:spPr>
      </p:pic>
      <p:sp>
        <p:nvSpPr>
          <p:cNvPr id="312" name="Google Shape;312;p34"/>
          <p:cNvSpPr txBox="1"/>
          <p:nvPr/>
        </p:nvSpPr>
        <p:spPr>
          <a:xfrm>
            <a:off x="558075" y="2208675"/>
            <a:ext cx="3146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roxima Nova"/>
                <a:ea typeface="Proxima Nova"/>
                <a:cs typeface="Proxima Nova"/>
                <a:sym typeface="Proxima Nova"/>
              </a:rPr>
              <a:t>-&gt; We believe we need to make distinction between Sampling Feature &amp; Domain feature</a:t>
            </a:r>
            <a:endParaRPr>
              <a:latin typeface="Proxima Nova"/>
              <a:ea typeface="Proxima Nova"/>
              <a:cs typeface="Proxima Nova"/>
              <a:sym typeface="Proxima Nova"/>
            </a:endParaRPr>
          </a:p>
        </p:txBody>
      </p:sp>
      <p:pic>
        <p:nvPicPr>
          <p:cNvPr id="313" name="Google Shape;313;p34"/>
          <p:cNvPicPr preferRelativeResize="0"/>
          <p:nvPr/>
        </p:nvPicPr>
        <p:blipFill>
          <a:blip r:embed="rId5">
            <a:alphaModFix/>
          </a:blip>
          <a:stretch>
            <a:fillRect/>
          </a:stretch>
        </p:blipFill>
        <p:spPr>
          <a:xfrm>
            <a:off x="695300" y="3061650"/>
            <a:ext cx="3658707" cy="1798725"/>
          </a:xfrm>
          <a:prstGeom prst="rect">
            <a:avLst/>
          </a:prstGeom>
          <a:noFill/>
          <a:ln cap="flat" cmpd="sng" w="9525">
            <a:solidFill>
              <a:srgbClr val="000000"/>
            </a:solidFill>
            <a:prstDash val="solid"/>
            <a:round/>
            <a:headEnd len="sm" w="sm" type="none"/>
            <a:tailEnd len="sm" w="sm" type="none"/>
          </a:ln>
        </p:spPr>
      </p:pic>
      <p:sp>
        <p:nvSpPr>
          <p:cNvPr id="314" name="Google Shape;314;p34"/>
          <p:cNvSpPr/>
          <p:nvPr/>
        </p:nvSpPr>
        <p:spPr>
          <a:xfrm>
            <a:off x="742050" y="4251525"/>
            <a:ext cx="3565200" cy="571200"/>
          </a:xfrm>
          <a:prstGeom prst="rect">
            <a:avLst/>
          </a:prstGeom>
          <a:solidFill>
            <a:srgbClr val="FF005E">
              <a:alpha val="29040"/>
            </a:srgbClr>
          </a:solidFill>
          <a:ln cap="flat" cmpd="sng" w="9525">
            <a:solidFill>
              <a:srgbClr val="D04A0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 name="Google Shape;315;p34"/>
          <p:cNvGrpSpPr/>
          <p:nvPr/>
        </p:nvGrpSpPr>
        <p:grpSpPr>
          <a:xfrm>
            <a:off x="5370537" y="4572916"/>
            <a:ext cx="3111125" cy="435292"/>
            <a:chOff x="5272500" y="3774791"/>
            <a:chExt cx="3111125" cy="435292"/>
          </a:xfrm>
        </p:grpSpPr>
        <p:sp>
          <p:nvSpPr>
            <p:cNvPr id="316" name="Google Shape;316;p34"/>
            <p:cNvSpPr txBox="1"/>
            <p:nvPr/>
          </p:nvSpPr>
          <p:spPr>
            <a:xfrm>
              <a:off x="5756225" y="3792350"/>
              <a:ext cx="2627400" cy="400200"/>
            </a:xfrm>
            <a:prstGeom prst="rect">
              <a:avLst/>
            </a:prstGeom>
            <a:solidFill>
              <a:schemeClr val="accent1"/>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GB"/>
                <a:t>Do you agree or disagree?</a:t>
              </a:r>
              <a:endParaRPr/>
            </a:p>
          </p:txBody>
        </p:sp>
        <p:pic>
          <p:nvPicPr>
            <p:cNvPr id="317" name="Google Shape;317;p34"/>
            <p:cNvPicPr preferRelativeResize="0"/>
            <p:nvPr/>
          </p:nvPicPr>
          <p:blipFill>
            <a:blip r:embed="rId6">
              <a:alphaModFix/>
            </a:blip>
            <a:stretch>
              <a:fillRect/>
            </a:stretch>
          </p:blipFill>
          <p:spPr>
            <a:xfrm>
              <a:off x="5272500" y="3774791"/>
              <a:ext cx="435300" cy="435292"/>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5"/>
          <p:cNvSpPr/>
          <p:nvPr/>
        </p:nvSpPr>
        <p:spPr>
          <a:xfrm>
            <a:off x="4966050" y="-125"/>
            <a:ext cx="4178100" cy="514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5"/>
          <p:cNvSpPr txBox="1"/>
          <p:nvPr/>
        </p:nvSpPr>
        <p:spPr>
          <a:xfrm>
            <a:off x="402825" y="894000"/>
            <a:ext cx="45633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Proxima Nova"/>
                <a:ea typeface="Proxima Nova"/>
                <a:cs typeface="Proxima Nova"/>
                <a:sym typeface="Proxima Nova"/>
              </a:rPr>
              <a:t>Addition of AirFeature or WaterFeature is however not enough…</a:t>
            </a:r>
            <a:endParaRPr sz="1200">
              <a:latin typeface="Proxima Nova"/>
              <a:ea typeface="Proxima Nova"/>
              <a:cs typeface="Proxima Nova"/>
              <a:sym typeface="Proxima Nova"/>
            </a:endParaRPr>
          </a:p>
          <a:p>
            <a:pPr indent="0" lvl="0" marL="0" rtl="0" algn="l">
              <a:spcBef>
                <a:spcPts val="0"/>
              </a:spcBef>
              <a:spcAft>
                <a:spcPts val="0"/>
              </a:spcAft>
              <a:buNone/>
            </a:pPr>
            <a:r>
              <a:t/>
            </a:r>
            <a:endParaRPr sz="1200">
              <a:latin typeface="Proxima Nova"/>
              <a:ea typeface="Proxima Nova"/>
              <a:cs typeface="Proxima Nova"/>
              <a:sym typeface="Proxima Nova"/>
            </a:endParaRPr>
          </a:p>
          <a:p>
            <a:pPr indent="0" lvl="0" marL="0" rtl="0" algn="l">
              <a:spcBef>
                <a:spcPts val="0"/>
              </a:spcBef>
              <a:spcAft>
                <a:spcPts val="0"/>
              </a:spcAft>
              <a:buNone/>
            </a:pPr>
            <a:r>
              <a:rPr lang="en-GB" sz="1200">
                <a:latin typeface="Proxima Nova"/>
                <a:ea typeface="Proxima Nova"/>
                <a:cs typeface="Proxima Nova"/>
                <a:sym typeface="Proxima Nova"/>
              </a:rPr>
              <a:t>Therefore we believe that the model should allow to:</a:t>
            </a: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AutoNum type="arabicParenBoth"/>
            </a:pPr>
            <a:r>
              <a:rPr lang="en-GB" sz="1200">
                <a:latin typeface="Proxima Nova"/>
                <a:ea typeface="Proxima Nova"/>
                <a:cs typeface="Proxima Nova"/>
                <a:sym typeface="Proxima Nova"/>
              </a:rPr>
              <a:t>Be able to specify the WaterFeatureType; and</a:t>
            </a: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AutoNum type="arabicParenBoth"/>
            </a:pPr>
            <a:r>
              <a:rPr lang="en-GB" sz="1200">
                <a:latin typeface="Proxima Nova"/>
                <a:ea typeface="Proxima Nova"/>
                <a:cs typeface="Proxima Nova"/>
                <a:sym typeface="Proxima Nova"/>
              </a:rPr>
              <a:t>Be able to create instances of a subclass to specify the object we’re sampling</a:t>
            </a:r>
            <a:endParaRPr sz="1200">
              <a:latin typeface="Proxima Nova"/>
              <a:ea typeface="Proxima Nova"/>
              <a:cs typeface="Proxima Nova"/>
              <a:sym typeface="Proxima Nova"/>
            </a:endParaRPr>
          </a:p>
        </p:txBody>
      </p:sp>
      <p:sp>
        <p:nvSpPr>
          <p:cNvPr id="324" name="Google Shape;324;p35"/>
          <p:cNvSpPr txBox="1"/>
          <p:nvPr/>
        </p:nvSpPr>
        <p:spPr>
          <a:xfrm>
            <a:off x="1085850" y="197650"/>
            <a:ext cx="4337400" cy="738300"/>
          </a:xfrm>
          <a:prstGeom prst="rect">
            <a:avLst/>
          </a:prstGeom>
          <a:noFill/>
          <a:ln>
            <a:noFill/>
          </a:ln>
        </p:spPr>
        <p:txBody>
          <a:bodyPr anchorCtr="0" anchor="t" bIns="34275" lIns="68550" spcFirstLastPara="1" rIns="68550" wrap="square" tIns="34275">
            <a:noAutofit/>
          </a:bodyPr>
          <a:lstStyle/>
          <a:p>
            <a:pPr indent="0" lvl="0" marL="0" rtl="0" algn="l">
              <a:spcBef>
                <a:spcPts val="0"/>
              </a:spcBef>
              <a:spcAft>
                <a:spcPts val="0"/>
              </a:spcAft>
              <a:buNone/>
            </a:pPr>
            <a:r>
              <a:rPr lang="en-GB" sz="2900"/>
              <a:t>SampledFeature</a:t>
            </a:r>
            <a:endParaRPr i="1" u="none" cap="none" strike="noStrike">
              <a:solidFill>
                <a:srgbClr val="000000"/>
              </a:solidFill>
            </a:endParaRPr>
          </a:p>
        </p:txBody>
      </p:sp>
      <p:sp>
        <p:nvSpPr>
          <p:cNvPr id="325" name="Google Shape;325;p35"/>
          <p:cNvSpPr/>
          <p:nvPr/>
        </p:nvSpPr>
        <p:spPr>
          <a:xfrm>
            <a:off x="534800" y="258100"/>
            <a:ext cx="435300" cy="4353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2</a:t>
            </a:r>
            <a:endParaRPr b="1">
              <a:solidFill>
                <a:srgbClr val="FFFFFF"/>
              </a:solidFill>
            </a:endParaRPr>
          </a:p>
        </p:txBody>
      </p:sp>
      <p:sp>
        <p:nvSpPr>
          <p:cNvPr id="326" name="Google Shape;326;p35"/>
          <p:cNvSpPr txBox="1"/>
          <p:nvPr/>
        </p:nvSpPr>
        <p:spPr>
          <a:xfrm>
            <a:off x="5143500" y="894000"/>
            <a:ext cx="3565200" cy="3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latin typeface="Proxima Nova"/>
                <a:ea typeface="Proxima Nova"/>
                <a:cs typeface="Proxima Nova"/>
                <a:sym typeface="Proxima Nova"/>
              </a:rPr>
              <a:t>Proposed change 2</a:t>
            </a:r>
            <a:r>
              <a:rPr b="1" lang="en-GB" sz="1200">
                <a:latin typeface="Proxima Nova"/>
                <a:ea typeface="Proxima Nova"/>
                <a:cs typeface="Proxima Nova"/>
                <a:sym typeface="Proxima Nova"/>
              </a:rPr>
              <a:t>:</a:t>
            </a:r>
            <a:endParaRPr b="1" sz="1200">
              <a:latin typeface="Proxima Nova"/>
              <a:ea typeface="Proxima Nova"/>
              <a:cs typeface="Proxima Nova"/>
              <a:sym typeface="Proxima Nova"/>
            </a:endParaRPr>
          </a:p>
          <a:p>
            <a:pPr indent="0" lvl="0" marL="0" rtl="0" algn="l">
              <a:spcBef>
                <a:spcPts val="0"/>
              </a:spcBef>
              <a:spcAft>
                <a:spcPts val="0"/>
              </a:spcAft>
              <a:buNone/>
            </a:pPr>
            <a:r>
              <a:t/>
            </a: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Char char="●"/>
            </a:pPr>
            <a:r>
              <a:rPr lang="en-GB" sz="1200">
                <a:latin typeface="Proxima Nova"/>
                <a:ea typeface="Proxima Nova"/>
                <a:cs typeface="Proxima Nova"/>
                <a:sym typeface="Proxima Nova"/>
              </a:rPr>
              <a:t>We would allow the model to </a:t>
            </a:r>
            <a:r>
              <a:rPr lang="en-GB" sz="1200">
                <a:latin typeface="Proxima Nova"/>
                <a:ea typeface="Proxima Nova"/>
                <a:cs typeface="Proxima Nova"/>
                <a:sym typeface="Proxima Nova"/>
              </a:rPr>
              <a:t>accommodate</a:t>
            </a:r>
            <a:r>
              <a:rPr lang="en-GB" sz="1200">
                <a:latin typeface="Proxima Nova"/>
                <a:ea typeface="Proxima Nova"/>
                <a:cs typeface="Proxima Nova"/>
                <a:sym typeface="Proxima Nova"/>
              </a:rPr>
              <a:t> both options</a:t>
            </a:r>
            <a:br>
              <a:rPr lang="en-GB" sz="1200">
                <a:latin typeface="Proxima Nova"/>
                <a:ea typeface="Proxima Nova"/>
                <a:cs typeface="Proxima Nova"/>
                <a:sym typeface="Proxima Nova"/>
              </a:rPr>
            </a:br>
            <a:br>
              <a:rPr lang="en-GB" sz="1200">
                <a:latin typeface="Proxima Nova"/>
                <a:ea typeface="Proxima Nova"/>
                <a:cs typeface="Proxima Nova"/>
                <a:sym typeface="Proxima Nova"/>
              </a:rPr>
            </a:br>
            <a:br>
              <a:rPr lang="en-GB" sz="1200">
                <a:latin typeface="Proxima Nova"/>
                <a:ea typeface="Proxima Nova"/>
                <a:cs typeface="Proxima Nova"/>
                <a:sym typeface="Proxima Nova"/>
              </a:rPr>
            </a:br>
            <a:br>
              <a:rPr lang="en-GB" sz="1200">
                <a:latin typeface="Proxima Nova"/>
                <a:ea typeface="Proxima Nova"/>
                <a:cs typeface="Proxima Nova"/>
                <a:sym typeface="Proxima Nova"/>
              </a:rPr>
            </a:br>
            <a:endParaRPr sz="1200">
              <a:latin typeface="Proxima Nova"/>
              <a:ea typeface="Proxima Nova"/>
              <a:cs typeface="Proxima Nova"/>
              <a:sym typeface="Proxima Nova"/>
            </a:endParaRPr>
          </a:p>
          <a:p>
            <a:pPr indent="0" lvl="0" marL="0" rtl="0" algn="l">
              <a:spcBef>
                <a:spcPts val="0"/>
              </a:spcBef>
              <a:spcAft>
                <a:spcPts val="0"/>
              </a:spcAft>
              <a:buNone/>
            </a:pPr>
            <a:r>
              <a:t/>
            </a:r>
            <a:endParaRPr sz="1200">
              <a:latin typeface="Proxima Nova"/>
              <a:ea typeface="Proxima Nova"/>
              <a:cs typeface="Proxima Nova"/>
              <a:sym typeface="Proxima Nova"/>
            </a:endParaRPr>
          </a:p>
          <a:p>
            <a:pPr indent="0" lvl="0" marL="0" rtl="0" algn="l">
              <a:spcBef>
                <a:spcPts val="0"/>
              </a:spcBef>
              <a:spcAft>
                <a:spcPts val="0"/>
              </a:spcAft>
              <a:buNone/>
            </a:pPr>
            <a:r>
              <a:t/>
            </a: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Char char="●"/>
            </a:pPr>
            <a:r>
              <a:rPr lang="en-GB" sz="1200">
                <a:latin typeface="Proxima Nova"/>
                <a:ea typeface="Proxima Nova"/>
                <a:cs typeface="Proxima Nova"/>
                <a:sym typeface="Proxima Nova"/>
              </a:rPr>
              <a:t>This means however we’d also need to know which types of Air- and WaterFeatures are allowed in the model. Do we:</a:t>
            </a:r>
            <a:endParaRPr sz="1200">
              <a:latin typeface="Proxima Nova"/>
              <a:ea typeface="Proxima Nova"/>
              <a:cs typeface="Proxima Nova"/>
              <a:sym typeface="Proxima Nova"/>
            </a:endParaRPr>
          </a:p>
          <a:p>
            <a:pPr indent="-304800" lvl="1" marL="914400" rtl="0" algn="l">
              <a:spcBef>
                <a:spcPts val="0"/>
              </a:spcBef>
              <a:spcAft>
                <a:spcPts val="0"/>
              </a:spcAft>
              <a:buSzPts val="1200"/>
              <a:buFont typeface="Proxima Nova"/>
              <a:buAutoNum type="arabicPeriod"/>
            </a:pPr>
            <a:r>
              <a:rPr lang="en-GB" sz="1200">
                <a:latin typeface="Proxima Nova"/>
                <a:ea typeface="Proxima Nova"/>
                <a:cs typeface="Proxima Nova"/>
                <a:sym typeface="Proxima Nova"/>
              </a:rPr>
              <a:t>Create our own codelist</a:t>
            </a:r>
            <a:endParaRPr sz="1200">
              <a:latin typeface="Proxima Nova"/>
              <a:ea typeface="Proxima Nova"/>
              <a:cs typeface="Proxima Nova"/>
              <a:sym typeface="Proxima Nova"/>
            </a:endParaRPr>
          </a:p>
          <a:p>
            <a:pPr indent="-304800" lvl="1" marL="914400" rtl="0" algn="l">
              <a:spcBef>
                <a:spcPts val="0"/>
              </a:spcBef>
              <a:spcAft>
                <a:spcPts val="0"/>
              </a:spcAft>
              <a:buSzPts val="1200"/>
              <a:buFont typeface="Proxima Nova"/>
              <a:buAutoNum type="arabicPeriod"/>
            </a:pPr>
            <a:r>
              <a:rPr lang="en-GB" sz="1200">
                <a:latin typeface="Proxima Nova"/>
                <a:ea typeface="Proxima Nova"/>
                <a:cs typeface="Proxima Nova"/>
                <a:sym typeface="Proxima Nova"/>
              </a:rPr>
              <a:t>Specify in the </a:t>
            </a:r>
            <a:r>
              <a:rPr lang="en-GB" sz="1200">
                <a:latin typeface="Proxima Nova"/>
                <a:ea typeface="Proxima Nova"/>
                <a:cs typeface="Proxima Nova"/>
                <a:sym typeface="Proxima Nova"/>
              </a:rPr>
              <a:t>usage notes which is the preferred list of Feature types</a:t>
            </a:r>
            <a:endParaRPr sz="1200">
              <a:latin typeface="Proxima Nova"/>
              <a:ea typeface="Proxima Nova"/>
              <a:cs typeface="Proxima Nova"/>
              <a:sym typeface="Proxima Nova"/>
            </a:endParaRPr>
          </a:p>
        </p:txBody>
      </p:sp>
      <p:pic>
        <p:nvPicPr>
          <p:cNvPr id="327" name="Google Shape;327;p35"/>
          <p:cNvPicPr preferRelativeResize="0"/>
          <p:nvPr/>
        </p:nvPicPr>
        <p:blipFill>
          <a:blip r:embed="rId3">
            <a:alphaModFix/>
          </a:blip>
          <a:stretch>
            <a:fillRect/>
          </a:stretch>
        </p:blipFill>
        <p:spPr>
          <a:xfrm>
            <a:off x="534775" y="258038"/>
            <a:ext cx="435351" cy="435351"/>
          </a:xfrm>
          <a:prstGeom prst="rect">
            <a:avLst/>
          </a:prstGeom>
          <a:noFill/>
          <a:ln>
            <a:noFill/>
          </a:ln>
        </p:spPr>
      </p:pic>
      <p:grpSp>
        <p:nvGrpSpPr>
          <p:cNvPr id="328" name="Google Shape;328;p35"/>
          <p:cNvGrpSpPr/>
          <p:nvPr/>
        </p:nvGrpSpPr>
        <p:grpSpPr>
          <a:xfrm>
            <a:off x="534775" y="2321850"/>
            <a:ext cx="1881460" cy="2535850"/>
            <a:chOff x="1561375" y="2321850"/>
            <a:chExt cx="1881460" cy="2535850"/>
          </a:xfrm>
        </p:grpSpPr>
        <p:pic>
          <p:nvPicPr>
            <p:cNvPr id="329" name="Google Shape;329;p35"/>
            <p:cNvPicPr preferRelativeResize="0"/>
            <p:nvPr/>
          </p:nvPicPr>
          <p:blipFill>
            <a:blip r:embed="rId4">
              <a:alphaModFix/>
            </a:blip>
            <a:stretch>
              <a:fillRect/>
            </a:stretch>
          </p:blipFill>
          <p:spPr>
            <a:xfrm>
              <a:off x="1926136" y="2321850"/>
              <a:ext cx="1516700" cy="2535850"/>
            </a:xfrm>
            <a:prstGeom prst="rect">
              <a:avLst/>
            </a:prstGeom>
            <a:noFill/>
            <a:ln cap="flat" cmpd="sng" w="9525">
              <a:solidFill>
                <a:srgbClr val="000000"/>
              </a:solidFill>
              <a:prstDash val="solid"/>
              <a:round/>
              <a:headEnd len="sm" w="sm" type="none"/>
              <a:tailEnd len="sm" w="sm" type="none"/>
            </a:ln>
          </p:spPr>
        </p:pic>
        <p:sp>
          <p:nvSpPr>
            <p:cNvPr id="330" name="Google Shape;330;p35"/>
            <p:cNvSpPr txBox="1"/>
            <p:nvPr/>
          </p:nvSpPr>
          <p:spPr>
            <a:xfrm>
              <a:off x="1561375" y="2465525"/>
              <a:ext cx="481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solidFill>
                    <a:srgbClr val="FF0000"/>
                  </a:solidFill>
                  <a:latin typeface="Proxima Nova"/>
                  <a:ea typeface="Proxima Nova"/>
                  <a:cs typeface="Proxima Nova"/>
                  <a:sym typeface="Proxima Nova"/>
                </a:rPr>
                <a:t>(1)</a:t>
              </a:r>
              <a:endParaRPr b="1">
                <a:solidFill>
                  <a:srgbClr val="FF0000"/>
                </a:solidFill>
                <a:latin typeface="Proxima Nova"/>
                <a:ea typeface="Proxima Nova"/>
                <a:cs typeface="Proxima Nova"/>
                <a:sym typeface="Proxima Nova"/>
              </a:endParaRPr>
            </a:p>
          </p:txBody>
        </p:sp>
        <p:sp>
          <p:nvSpPr>
            <p:cNvPr id="331" name="Google Shape;331;p35"/>
            <p:cNvSpPr txBox="1"/>
            <p:nvPr/>
          </p:nvSpPr>
          <p:spPr>
            <a:xfrm>
              <a:off x="2398775" y="4319575"/>
              <a:ext cx="481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solidFill>
                    <a:srgbClr val="FF0000"/>
                  </a:solidFill>
                  <a:latin typeface="Proxima Nova"/>
                  <a:ea typeface="Proxima Nova"/>
                  <a:cs typeface="Proxima Nova"/>
                  <a:sym typeface="Proxima Nova"/>
                </a:rPr>
                <a:t>(2)</a:t>
              </a:r>
              <a:endParaRPr b="1">
                <a:solidFill>
                  <a:srgbClr val="FF0000"/>
                </a:solidFill>
                <a:latin typeface="Proxima Nova"/>
                <a:ea typeface="Proxima Nova"/>
                <a:cs typeface="Proxima Nova"/>
                <a:sym typeface="Proxima Nova"/>
              </a:endParaRPr>
            </a:p>
          </p:txBody>
        </p:sp>
      </p:grpSp>
      <p:sp>
        <p:nvSpPr>
          <p:cNvPr id="332" name="Google Shape;332;p35"/>
          <p:cNvSpPr/>
          <p:nvPr/>
        </p:nvSpPr>
        <p:spPr>
          <a:xfrm>
            <a:off x="2164750" y="4430450"/>
            <a:ext cx="435300" cy="154200"/>
          </a:xfrm>
          <a:prstGeom prst="rightArrow">
            <a:avLst>
              <a:gd fmla="val 50000" name="adj1"/>
              <a:gd fmla="val 50000" name="adj2"/>
            </a:avLst>
          </a:prstGeom>
          <a:solidFill>
            <a:srgbClr val="FF005E">
              <a:alpha val="2904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5"/>
          <p:cNvSpPr txBox="1"/>
          <p:nvPr/>
        </p:nvSpPr>
        <p:spPr>
          <a:xfrm>
            <a:off x="2703500" y="4161200"/>
            <a:ext cx="21591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latin typeface="Proxima Nova"/>
                <a:ea typeface="Proxima Nova"/>
                <a:cs typeface="Proxima Nova"/>
                <a:sym typeface="Proxima Nova"/>
              </a:rPr>
              <a:t>In case of (2) additional attributes could be added to the instance of the ‘WaterFeature’</a:t>
            </a:r>
            <a:endParaRPr sz="1100">
              <a:latin typeface="Proxima Nova"/>
              <a:ea typeface="Proxima Nova"/>
              <a:cs typeface="Proxima Nova"/>
              <a:sym typeface="Proxima Nova"/>
            </a:endParaRPr>
          </a:p>
        </p:txBody>
      </p:sp>
      <p:sp>
        <p:nvSpPr>
          <p:cNvPr id="334" name="Google Shape;334;p35"/>
          <p:cNvSpPr txBox="1"/>
          <p:nvPr/>
        </p:nvSpPr>
        <p:spPr>
          <a:xfrm>
            <a:off x="6081300" y="4218600"/>
            <a:ext cx="2627400" cy="807300"/>
          </a:xfrm>
          <a:prstGeom prst="rect">
            <a:avLst/>
          </a:prstGeom>
          <a:solidFill>
            <a:schemeClr val="accent1"/>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GB"/>
              <a:t>Which option is preferred</a:t>
            </a:r>
            <a:r>
              <a:rPr b="1" lang="en-GB"/>
              <a:t>?</a:t>
            </a:r>
            <a:endParaRPr b="1"/>
          </a:p>
          <a:p>
            <a:pPr indent="0" lvl="0" marL="0" marR="0" rtl="0" algn="ctr">
              <a:lnSpc>
                <a:spcPct val="100000"/>
              </a:lnSpc>
              <a:spcBef>
                <a:spcPts val="0"/>
              </a:spcBef>
              <a:spcAft>
                <a:spcPts val="0"/>
              </a:spcAft>
              <a:buClr>
                <a:srgbClr val="000000"/>
              </a:buClr>
              <a:buSzPts val="1400"/>
              <a:buFont typeface="Arial"/>
              <a:buNone/>
            </a:pPr>
            <a:r>
              <a:rPr lang="en-GB"/>
              <a:t>Codelist</a:t>
            </a:r>
            <a:endParaRPr/>
          </a:p>
          <a:p>
            <a:pPr indent="0" lvl="0" marL="0" marR="0" rtl="0" algn="ctr">
              <a:lnSpc>
                <a:spcPct val="100000"/>
              </a:lnSpc>
              <a:spcBef>
                <a:spcPts val="0"/>
              </a:spcBef>
              <a:spcAft>
                <a:spcPts val="0"/>
              </a:spcAft>
              <a:buClr>
                <a:srgbClr val="000000"/>
              </a:buClr>
              <a:buSzPts val="1400"/>
              <a:buFont typeface="Arial"/>
              <a:buNone/>
            </a:pPr>
            <a:r>
              <a:rPr lang="en-GB"/>
              <a:t>Specify in usage note</a:t>
            </a:r>
            <a:endParaRPr/>
          </a:p>
        </p:txBody>
      </p:sp>
      <p:grpSp>
        <p:nvGrpSpPr>
          <p:cNvPr id="335" name="Google Shape;335;p35"/>
          <p:cNvGrpSpPr/>
          <p:nvPr/>
        </p:nvGrpSpPr>
        <p:grpSpPr>
          <a:xfrm>
            <a:off x="5597562" y="1981041"/>
            <a:ext cx="3111125" cy="435292"/>
            <a:chOff x="5597562" y="1981041"/>
            <a:chExt cx="3111125" cy="435292"/>
          </a:xfrm>
        </p:grpSpPr>
        <p:sp>
          <p:nvSpPr>
            <p:cNvPr id="336" name="Google Shape;336;p35"/>
            <p:cNvSpPr txBox="1"/>
            <p:nvPr/>
          </p:nvSpPr>
          <p:spPr>
            <a:xfrm>
              <a:off x="6081288" y="1998600"/>
              <a:ext cx="2627400" cy="400200"/>
            </a:xfrm>
            <a:prstGeom prst="rect">
              <a:avLst/>
            </a:prstGeom>
            <a:solidFill>
              <a:schemeClr val="accent1"/>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GB"/>
                <a:t>Do you agree or disagree?</a:t>
              </a:r>
              <a:endParaRPr/>
            </a:p>
          </p:txBody>
        </p:sp>
        <p:pic>
          <p:nvPicPr>
            <p:cNvPr id="337" name="Google Shape;337;p35"/>
            <p:cNvPicPr preferRelativeResize="0"/>
            <p:nvPr/>
          </p:nvPicPr>
          <p:blipFill>
            <a:blip r:embed="rId5">
              <a:alphaModFix/>
            </a:blip>
            <a:stretch>
              <a:fillRect/>
            </a:stretch>
          </p:blipFill>
          <p:spPr>
            <a:xfrm>
              <a:off x="5597562" y="1981041"/>
              <a:ext cx="435300" cy="435292"/>
            </a:xfrm>
            <a:prstGeom prst="rect">
              <a:avLst/>
            </a:prstGeom>
            <a:noFill/>
            <a:ln>
              <a:noFill/>
            </a:ln>
          </p:spPr>
        </p:pic>
      </p:grpSp>
      <p:pic>
        <p:nvPicPr>
          <p:cNvPr id="338" name="Google Shape;338;p35"/>
          <p:cNvPicPr preferRelativeResize="0"/>
          <p:nvPr/>
        </p:nvPicPr>
        <p:blipFill>
          <a:blip r:embed="rId5">
            <a:alphaModFix/>
          </a:blip>
          <a:stretch>
            <a:fillRect/>
          </a:stretch>
        </p:blipFill>
        <p:spPr>
          <a:xfrm>
            <a:off x="5597562" y="4430454"/>
            <a:ext cx="435300" cy="43529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6"/>
          <p:cNvSpPr/>
          <p:nvPr/>
        </p:nvSpPr>
        <p:spPr>
          <a:xfrm>
            <a:off x="660825" y="1206950"/>
            <a:ext cx="5394000" cy="3833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6"/>
          <p:cNvSpPr txBox="1"/>
          <p:nvPr/>
        </p:nvSpPr>
        <p:spPr>
          <a:xfrm>
            <a:off x="1085850" y="197650"/>
            <a:ext cx="4337400" cy="738300"/>
          </a:xfrm>
          <a:prstGeom prst="rect">
            <a:avLst/>
          </a:prstGeom>
          <a:noFill/>
          <a:ln>
            <a:noFill/>
          </a:ln>
        </p:spPr>
        <p:txBody>
          <a:bodyPr anchorCtr="0" anchor="t" bIns="34275" lIns="68550" spcFirstLastPara="1" rIns="68550" wrap="square" tIns="34275">
            <a:noAutofit/>
          </a:bodyPr>
          <a:lstStyle/>
          <a:p>
            <a:pPr indent="0" lvl="0" marL="0" rtl="0" algn="l">
              <a:spcBef>
                <a:spcPts val="0"/>
              </a:spcBef>
              <a:spcAft>
                <a:spcPts val="0"/>
              </a:spcAft>
              <a:buNone/>
            </a:pPr>
            <a:r>
              <a:rPr lang="en-GB" sz="2900"/>
              <a:t>SampledFeature</a:t>
            </a:r>
            <a:endParaRPr i="1" u="none" cap="none" strike="noStrike">
              <a:solidFill>
                <a:srgbClr val="000000"/>
              </a:solidFill>
            </a:endParaRPr>
          </a:p>
        </p:txBody>
      </p:sp>
      <p:sp>
        <p:nvSpPr>
          <p:cNvPr id="345" name="Google Shape;345;p36"/>
          <p:cNvSpPr/>
          <p:nvPr/>
        </p:nvSpPr>
        <p:spPr>
          <a:xfrm>
            <a:off x="534800" y="258100"/>
            <a:ext cx="435300" cy="4353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2</a:t>
            </a:r>
            <a:endParaRPr b="1">
              <a:solidFill>
                <a:srgbClr val="FFFFFF"/>
              </a:solidFill>
            </a:endParaRPr>
          </a:p>
        </p:txBody>
      </p:sp>
      <p:pic>
        <p:nvPicPr>
          <p:cNvPr id="346" name="Google Shape;346;p36"/>
          <p:cNvPicPr preferRelativeResize="0"/>
          <p:nvPr/>
        </p:nvPicPr>
        <p:blipFill>
          <a:blip r:embed="rId3">
            <a:alphaModFix/>
          </a:blip>
          <a:stretch>
            <a:fillRect/>
          </a:stretch>
        </p:blipFill>
        <p:spPr>
          <a:xfrm>
            <a:off x="534775" y="258038"/>
            <a:ext cx="435351" cy="435351"/>
          </a:xfrm>
          <a:prstGeom prst="rect">
            <a:avLst/>
          </a:prstGeom>
          <a:noFill/>
          <a:ln>
            <a:noFill/>
          </a:ln>
        </p:spPr>
      </p:pic>
      <p:pic>
        <p:nvPicPr>
          <p:cNvPr id="347" name="Google Shape;347;p36"/>
          <p:cNvPicPr preferRelativeResize="0"/>
          <p:nvPr/>
        </p:nvPicPr>
        <p:blipFill>
          <a:blip r:embed="rId4">
            <a:alphaModFix/>
          </a:blip>
          <a:stretch>
            <a:fillRect/>
          </a:stretch>
        </p:blipFill>
        <p:spPr>
          <a:xfrm>
            <a:off x="1085850" y="2571738"/>
            <a:ext cx="1585275" cy="2137925"/>
          </a:xfrm>
          <a:prstGeom prst="rect">
            <a:avLst/>
          </a:prstGeom>
          <a:noFill/>
          <a:ln>
            <a:noFill/>
          </a:ln>
        </p:spPr>
      </p:pic>
      <p:sp>
        <p:nvSpPr>
          <p:cNvPr id="348" name="Google Shape;348;p36"/>
          <p:cNvSpPr txBox="1"/>
          <p:nvPr/>
        </p:nvSpPr>
        <p:spPr>
          <a:xfrm>
            <a:off x="2617350" y="2768500"/>
            <a:ext cx="96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Proxima Nova"/>
                <a:ea typeface="Proxima Nova"/>
                <a:cs typeface="Proxima Nova"/>
                <a:sym typeface="Proxima Nova"/>
              </a:rPr>
              <a:t>WATER</a:t>
            </a:r>
            <a:endParaRPr b="1">
              <a:latin typeface="Proxima Nova"/>
              <a:ea typeface="Proxima Nova"/>
              <a:cs typeface="Proxima Nova"/>
              <a:sym typeface="Proxima Nova"/>
            </a:endParaRPr>
          </a:p>
        </p:txBody>
      </p:sp>
      <p:sp>
        <p:nvSpPr>
          <p:cNvPr id="349" name="Google Shape;349;p36"/>
          <p:cNvSpPr txBox="1"/>
          <p:nvPr/>
        </p:nvSpPr>
        <p:spPr>
          <a:xfrm>
            <a:off x="1085875" y="1595250"/>
            <a:ext cx="15852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Proxima Nova"/>
                <a:ea typeface="Proxima Nova"/>
                <a:cs typeface="Proxima Nova"/>
                <a:sym typeface="Proxima Nova"/>
              </a:rPr>
              <a:t>Combination WISE &amp; HY_Hydrofeature</a:t>
            </a:r>
            <a:endParaRPr>
              <a:latin typeface="Proxima Nova"/>
              <a:ea typeface="Proxima Nova"/>
              <a:cs typeface="Proxima Nova"/>
              <a:sym typeface="Proxima Nova"/>
            </a:endParaRPr>
          </a:p>
        </p:txBody>
      </p:sp>
      <p:sp>
        <p:nvSpPr>
          <p:cNvPr id="350" name="Google Shape;350;p36"/>
          <p:cNvSpPr txBox="1"/>
          <p:nvPr/>
        </p:nvSpPr>
        <p:spPr>
          <a:xfrm>
            <a:off x="5622875" y="549925"/>
            <a:ext cx="158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Proxima Nova"/>
                <a:ea typeface="Proxima Nova"/>
                <a:cs typeface="Proxima Nova"/>
                <a:sym typeface="Proxima Nova"/>
              </a:rPr>
              <a:t>The Environment Ontology (ENVO)</a:t>
            </a:r>
            <a:endParaRPr>
              <a:latin typeface="Proxima Nova"/>
              <a:ea typeface="Proxima Nova"/>
              <a:cs typeface="Proxima Nova"/>
              <a:sym typeface="Proxima Nova"/>
            </a:endParaRPr>
          </a:p>
        </p:txBody>
      </p:sp>
      <p:grpSp>
        <p:nvGrpSpPr>
          <p:cNvPr id="351" name="Google Shape;351;p36"/>
          <p:cNvGrpSpPr/>
          <p:nvPr/>
        </p:nvGrpSpPr>
        <p:grpSpPr>
          <a:xfrm>
            <a:off x="3457552" y="1362637"/>
            <a:ext cx="5327460" cy="3575000"/>
            <a:chOff x="2436552" y="1405762"/>
            <a:chExt cx="5327460" cy="3575000"/>
          </a:xfrm>
        </p:grpSpPr>
        <p:pic>
          <p:nvPicPr>
            <p:cNvPr id="352" name="Google Shape;352;p36"/>
            <p:cNvPicPr preferRelativeResize="0"/>
            <p:nvPr/>
          </p:nvPicPr>
          <p:blipFill>
            <a:blip r:embed="rId5">
              <a:alphaModFix/>
            </a:blip>
            <a:stretch>
              <a:fillRect/>
            </a:stretch>
          </p:blipFill>
          <p:spPr>
            <a:xfrm>
              <a:off x="2436552" y="1405762"/>
              <a:ext cx="1234100" cy="3575000"/>
            </a:xfrm>
            <a:prstGeom prst="rect">
              <a:avLst/>
            </a:prstGeom>
            <a:noFill/>
            <a:ln>
              <a:noFill/>
            </a:ln>
          </p:spPr>
        </p:pic>
        <p:pic>
          <p:nvPicPr>
            <p:cNvPr id="353" name="Google Shape;353;p36"/>
            <p:cNvPicPr preferRelativeResize="0"/>
            <p:nvPr/>
          </p:nvPicPr>
          <p:blipFill>
            <a:blip r:embed="rId6">
              <a:alphaModFix/>
            </a:blip>
            <a:stretch>
              <a:fillRect/>
            </a:stretch>
          </p:blipFill>
          <p:spPr>
            <a:xfrm>
              <a:off x="3593825" y="1873500"/>
              <a:ext cx="1372225" cy="556068"/>
            </a:xfrm>
            <a:prstGeom prst="rect">
              <a:avLst/>
            </a:prstGeom>
            <a:noFill/>
            <a:ln>
              <a:noFill/>
            </a:ln>
          </p:spPr>
        </p:pic>
        <p:sp>
          <p:nvSpPr>
            <p:cNvPr id="354" name="Google Shape;354;p36"/>
            <p:cNvSpPr/>
            <p:nvPr/>
          </p:nvSpPr>
          <p:spPr>
            <a:xfrm>
              <a:off x="3529100" y="1793525"/>
              <a:ext cx="154200" cy="7782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5" name="Google Shape;355;p36"/>
            <p:cNvPicPr preferRelativeResize="0"/>
            <p:nvPr/>
          </p:nvPicPr>
          <p:blipFill>
            <a:blip r:embed="rId7">
              <a:alphaModFix/>
            </a:blip>
            <a:stretch>
              <a:fillRect/>
            </a:stretch>
          </p:blipFill>
          <p:spPr>
            <a:xfrm>
              <a:off x="3555601" y="2501028"/>
              <a:ext cx="901498" cy="831300"/>
            </a:xfrm>
            <a:prstGeom prst="rect">
              <a:avLst/>
            </a:prstGeom>
            <a:noFill/>
            <a:ln>
              <a:noFill/>
            </a:ln>
          </p:spPr>
        </p:pic>
        <p:sp>
          <p:nvSpPr>
            <p:cNvPr id="356" name="Google Shape;356;p36"/>
            <p:cNvSpPr/>
            <p:nvPr/>
          </p:nvSpPr>
          <p:spPr>
            <a:xfrm>
              <a:off x="3262175" y="2429575"/>
              <a:ext cx="154200" cy="7782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7" name="Google Shape;357;p36"/>
            <p:cNvPicPr preferRelativeResize="0"/>
            <p:nvPr/>
          </p:nvPicPr>
          <p:blipFill>
            <a:blip r:embed="rId8">
              <a:alphaModFix/>
            </a:blip>
            <a:stretch>
              <a:fillRect/>
            </a:stretch>
          </p:blipFill>
          <p:spPr>
            <a:xfrm>
              <a:off x="5423237" y="1692988"/>
              <a:ext cx="2340775" cy="2251370"/>
            </a:xfrm>
            <a:prstGeom prst="rect">
              <a:avLst/>
            </a:prstGeom>
            <a:noFill/>
            <a:ln cap="flat" cmpd="sng" w="9525">
              <a:solidFill>
                <a:srgbClr val="000000"/>
              </a:solidFill>
              <a:prstDash val="solid"/>
              <a:round/>
              <a:headEnd len="sm" w="sm" type="none"/>
              <a:tailEnd len="sm" w="sm" type="none"/>
            </a:ln>
          </p:spPr>
        </p:pic>
      </p:grpSp>
      <p:sp>
        <p:nvSpPr>
          <p:cNvPr id="358" name="Google Shape;358;p36"/>
          <p:cNvSpPr txBox="1"/>
          <p:nvPr/>
        </p:nvSpPr>
        <p:spPr>
          <a:xfrm>
            <a:off x="7343925" y="1282550"/>
            <a:ext cx="50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Proxima Nova"/>
                <a:ea typeface="Proxima Nova"/>
                <a:cs typeface="Proxima Nova"/>
                <a:sym typeface="Proxima Nova"/>
              </a:rPr>
              <a:t>AIR</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7"/>
          <p:cNvSpPr/>
          <p:nvPr/>
        </p:nvSpPr>
        <p:spPr>
          <a:xfrm>
            <a:off x="4966050" y="-125"/>
            <a:ext cx="4178100" cy="514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7"/>
          <p:cNvSpPr txBox="1"/>
          <p:nvPr/>
        </p:nvSpPr>
        <p:spPr>
          <a:xfrm>
            <a:off x="1085850" y="197650"/>
            <a:ext cx="43374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lang="en-GB" sz="2900"/>
              <a:t>SamplingFeature</a:t>
            </a:r>
            <a:endParaRPr i="1" u="none" cap="none" strike="noStrike">
              <a:solidFill>
                <a:srgbClr val="000000"/>
              </a:solidFill>
            </a:endParaRPr>
          </a:p>
        </p:txBody>
      </p:sp>
      <p:sp>
        <p:nvSpPr>
          <p:cNvPr id="365" name="Google Shape;365;p37"/>
          <p:cNvSpPr txBox="1"/>
          <p:nvPr/>
        </p:nvSpPr>
        <p:spPr>
          <a:xfrm>
            <a:off x="5143500" y="284400"/>
            <a:ext cx="3853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latin typeface="Proxima Nova"/>
                <a:ea typeface="Proxima Nova"/>
                <a:cs typeface="Proxima Nova"/>
                <a:sym typeface="Proxima Nova"/>
              </a:rPr>
              <a:t>Our recommendation</a:t>
            </a:r>
            <a:r>
              <a:rPr b="1" lang="en-GB" sz="1200">
                <a:latin typeface="Proxima Nova"/>
                <a:ea typeface="Proxima Nova"/>
                <a:cs typeface="Proxima Nova"/>
                <a:sym typeface="Proxima Nova"/>
              </a:rPr>
              <a:t>:</a:t>
            </a:r>
            <a:endParaRPr b="1" sz="1200">
              <a:latin typeface="Proxima Nova"/>
              <a:ea typeface="Proxima Nova"/>
              <a:cs typeface="Proxima Nova"/>
              <a:sym typeface="Proxima Nova"/>
            </a:endParaRPr>
          </a:p>
          <a:p>
            <a:pPr indent="0" lvl="0" marL="0" rtl="0" algn="l">
              <a:spcBef>
                <a:spcPts val="0"/>
              </a:spcBef>
              <a:spcAft>
                <a:spcPts val="0"/>
              </a:spcAft>
              <a:buNone/>
            </a:pPr>
            <a:r>
              <a:t/>
            </a: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Char char="●"/>
            </a:pPr>
            <a:r>
              <a:rPr lang="en-GB" sz="1200">
                <a:latin typeface="Proxima Nova"/>
                <a:ea typeface="Proxima Nova"/>
                <a:cs typeface="Proxima Nova"/>
                <a:sym typeface="Proxima Nova"/>
              </a:rPr>
              <a:t>Add OM::Specimen to the model to be able to point towards specific specimens taken</a:t>
            </a:r>
            <a:endParaRPr sz="1200">
              <a:latin typeface="Proxima Nova"/>
              <a:ea typeface="Proxima Nova"/>
              <a:cs typeface="Proxima Nova"/>
              <a:sym typeface="Proxima Nova"/>
            </a:endParaRPr>
          </a:p>
        </p:txBody>
      </p:sp>
      <p:sp>
        <p:nvSpPr>
          <p:cNvPr id="366" name="Google Shape;366;p37"/>
          <p:cNvSpPr/>
          <p:nvPr/>
        </p:nvSpPr>
        <p:spPr>
          <a:xfrm>
            <a:off x="534800" y="258100"/>
            <a:ext cx="435300" cy="4353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3</a:t>
            </a:r>
            <a:endParaRPr b="1">
              <a:solidFill>
                <a:srgbClr val="FFFFFF"/>
              </a:solidFill>
            </a:endParaRPr>
          </a:p>
        </p:txBody>
      </p:sp>
      <p:pic>
        <p:nvPicPr>
          <p:cNvPr id="367" name="Google Shape;367;p37"/>
          <p:cNvPicPr preferRelativeResize="0"/>
          <p:nvPr/>
        </p:nvPicPr>
        <p:blipFill>
          <a:blip r:embed="rId3">
            <a:alphaModFix/>
          </a:blip>
          <a:stretch>
            <a:fillRect/>
          </a:stretch>
        </p:blipFill>
        <p:spPr>
          <a:xfrm>
            <a:off x="534775" y="258038"/>
            <a:ext cx="435351" cy="435351"/>
          </a:xfrm>
          <a:prstGeom prst="rect">
            <a:avLst/>
          </a:prstGeom>
          <a:noFill/>
          <a:ln>
            <a:noFill/>
          </a:ln>
        </p:spPr>
      </p:pic>
      <p:sp>
        <p:nvSpPr>
          <p:cNvPr id="368" name="Google Shape;368;p37"/>
          <p:cNvSpPr txBox="1"/>
          <p:nvPr/>
        </p:nvSpPr>
        <p:spPr>
          <a:xfrm>
            <a:off x="402825" y="894000"/>
            <a:ext cx="43374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Proxima Nova"/>
                <a:ea typeface="Proxima Nova"/>
                <a:cs typeface="Proxima Nova"/>
                <a:sym typeface="Proxima Nova"/>
              </a:rPr>
              <a:t>We also understood that there should be a distinction between SpatialSamplingFeatures &amp; the actual samples that were taken to e.g. the lab</a:t>
            </a:r>
            <a:br>
              <a:rPr lang="en-GB" sz="1200">
                <a:latin typeface="Proxima Nova"/>
                <a:ea typeface="Proxima Nova"/>
                <a:cs typeface="Proxima Nova"/>
                <a:sym typeface="Proxima Nova"/>
              </a:rPr>
            </a:b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Char char="●"/>
            </a:pPr>
            <a:r>
              <a:rPr lang="en-GB" sz="1200">
                <a:latin typeface="Proxima Nova"/>
                <a:ea typeface="Proxima Nova"/>
                <a:cs typeface="Proxima Nova"/>
                <a:sym typeface="Proxima Nova"/>
              </a:rPr>
              <a:t>The WISE model allows pointing towards </a:t>
            </a:r>
            <a:r>
              <a:rPr b="1" lang="en-GB" sz="1200">
                <a:latin typeface="Proxima Nova"/>
                <a:ea typeface="Proxima Nova"/>
                <a:cs typeface="Proxima Nova"/>
                <a:sym typeface="Proxima Nova"/>
              </a:rPr>
              <a:t>physical samples</a:t>
            </a:r>
            <a:r>
              <a:rPr lang="en-GB" sz="1200">
                <a:latin typeface="Proxima Nova"/>
                <a:ea typeface="Proxima Nova"/>
                <a:cs typeface="Proxima Nova"/>
                <a:sym typeface="Proxima Nova"/>
              </a:rPr>
              <a:t> creating two classes:</a:t>
            </a:r>
            <a:endParaRPr sz="1200">
              <a:latin typeface="Proxima Nova"/>
              <a:ea typeface="Proxima Nova"/>
              <a:cs typeface="Proxima Nova"/>
              <a:sym typeface="Proxima Nova"/>
            </a:endParaRPr>
          </a:p>
          <a:p>
            <a:pPr indent="-304800" lvl="1" marL="914400" rtl="0" algn="l">
              <a:spcBef>
                <a:spcPts val="0"/>
              </a:spcBef>
              <a:spcAft>
                <a:spcPts val="0"/>
              </a:spcAft>
              <a:buSzPts val="1200"/>
              <a:buFont typeface="Proxima Nova"/>
              <a:buChar char="○"/>
            </a:pPr>
            <a:r>
              <a:rPr lang="en-GB" sz="1200">
                <a:latin typeface="Proxima Nova"/>
                <a:ea typeface="Proxima Nova"/>
                <a:cs typeface="Proxima Nova"/>
                <a:sym typeface="Proxima Nova"/>
              </a:rPr>
              <a:t>SpatialSamplingFeatures</a:t>
            </a:r>
            <a:endParaRPr sz="1200">
              <a:latin typeface="Proxima Nova"/>
              <a:ea typeface="Proxima Nova"/>
              <a:cs typeface="Proxima Nova"/>
              <a:sym typeface="Proxima Nova"/>
            </a:endParaRPr>
          </a:p>
          <a:p>
            <a:pPr indent="-304800" lvl="1" marL="914400" rtl="0" algn="l">
              <a:spcBef>
                <a:spcPts val="0"/>
              </a:spcBef>
              <a:spcAft>
                <a:spcPts val="0"/>
              </a:spcAft>
              <a:buSzPts val="1200"/>
              <a:buFont typeface="Proxima Nova"/>
              <a:buChar char="○"/>
            </a:pPr>
            <a:r>
              <a:rPr lang="en-GB" sz="1200">
                <a:latin typeface="Proxima Nova"/>
                <a:ea typeface="Proxima Nova"/>
                <a:cs typeface="Proxima Nova"/>
                <a:sym typeface="Proxima Nova"/>
              </a:rPr>
              <a:t>Specimens</a:t>
            </a:r>
            <a:br>
              <a:rPr lang="en-GB" sz="1200">
                <a:latin typeface="Proxima Nova"/>
                <a:ea typeface="Proxima Nova"/>
                <a:cs typeface="Proxima Nova"/>
                <a:sym typeface="Proxima Nova"/>
              </a:rPr>
            </a:b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Char char="●"/>
            </a:pPr>
            <a:r>
              <a:rPr lang="en-GB" sz="1200">
                <a:latin typeface="Proxima Nova"/>
                <a:ea typeface="Proxima Nova"/>
                <a:cs typeface="Proxima Nova"/>
                <a:sym typeface="Proxima Nova"/>
              </a:rPr>
              <a:t>In SOSA they go even more into detail by adding:</a:t>
            </a:r>
            <a:endParaRPr sz="1200">
              <a:latin typeface="Proxima Nova"/>
              <a:ea typeface="Proxima Nova"/>
              <a:cs typeface="Proxima Nova"/>
              <a:sym typeface="Proxima Nova"/>
            </a:endParaRPr>
          </a:p>
          <a:p>
            <a:pPr indent="-304800" lvl="1" marL="914400" rtl="0" algn="l">
              <a:spcBef>
                <a:spcPts val="0"/>
              </a:spcBef>
              <a:spcAft>
                <a:spcPts val="0"/>
              </a:spcAft>
              <a:buSzPts val="1200"/>
              <a:buFont typeface="Proxima Nova"/>
              <a:buChar char="○"/>
            </a:pPr>
            <a:r>
              <a:rPr lang="en-GB" sz="1200">
                <a:latin typeface="Proxima Nova"/>
                <a:ea typeface="Proxima Nova"/>
                <a:cs typeface="Proxima Nova"/>
                <a:sym typeface="Proxima Nova"/>
              </a:rPr>
              <a:t>SOSA:Sampling - the activity of the sampling</a:t>
            </a:r>
            <a:endParaRPr sz="1200">
              <a:latin typeface="Proxima Nova"/>
              <a:ea typeface="Proxima Nova"/>
              <a:cs typeface="Proxima Nova"/>
              <a:sym typeface="Proxima Nova"/>
            </a:endParaRPr>
          </a:p>
          <a:p>
            <a:pPr indent="-304800" lvl="1" marL="914400" rtl="0" algn="l">
              <a:spcBef>
                <a:spcPts val="0"/>
              </a:spcBef>
              <a:spcAft>
                <a:spcPts val="0"/>
              </a:spcAft>
              <a:buSzPts val="1200"/>
              <a:buFont typeface="Proxima Nova"/>
              <a:buChar char="○"/>
            </a:pPr>
            <a:r>
              <a:rPr lang="en-GB" sz="1200">
                <a:latin typeface="Proxima Nova"/>
                <a:ea typeface="Proxima Nova"/>
                <a:cs typeface="Proxima Nova"/>
                <a:sym typeface="Proxima Nova"/>
              </a:rPr>
              <a:t>SOSA:Sampler - the specific instruments used</a:t>
            </a:r>
            <a:endParaRPr sz="1200">
              <a:latin typeface="Proxima Nova"/>
              <a:ea typeface="Proxima Nova"/>
              <a:cs typeface="Proxima Nova"/>
              <a:sym typeface="Proxima Nova"/>
            </a:endParaRPr>
          </a:p>
        </p:txBody>
      </p:sp>
      <p:pic>
        <p:nvPicPr>
          <p:cNvPr id="369" name="Google Shape;369;p37"/>
          <p:cNvPicPr preferRelativeResize="0"/>
          <p:nvPr/>
        </p:nvPicPr>
        <p:blipFill rotWithShape="1">
          <a:blip r:embed="rId4">
            <a:alphaModFix/>
          </a:blip>
          <a:srcRect b="4337" l="2104" r="2229" t="3172"/>
          <a:stretch/>
        </p:blipFill>
        <p:spPr>
          <a:xfrm>
            <a:off x="5423250" y="1279975"/>
            <a:ext cx="3290326" cy="2551674"/>
          </a:xfrm>
          <a:prstGeom prst="rect">
            <a:avLst/>
          </a:prstGeom>
          <a:noFill/>
          <a:ln>
            <a:noFill/>
          </a:ln>
        </p:spPr>
      </p:pic>
      <p:grpSp>
        <p:nvGrpSpPr>
          <p:cNvPr id="370" name="Google Shape;370;p37"/>
          <p:cNvGrpSpPr/>
          <p:nvPr/>
        </p:nvGrpSpPr>
        <p:grpSpPr>
          <a:xfrm>
            <a:off x="5370537" y="4572916"/>
            <a:ext cx="3111125" cy="435292"/>
            <a:chOff x="5272500" y="3774791"/>
            <a:chExt cx="3111125" cy="435292"/>
          </a:xfrm>
        </p:grpSpPr>
        <p:sp>
          <p:nvSpPr>
            <p:cNvPr id="371" name="Google Shape;371;p37"/>
            <p:cNvSpPr txBox="1"/>
            <p:nvPr/>
          </p:nvSpPr>
          <p:spPr>
            <a:xfrm>
              <a:off x="5756225" y="3792350"/>
              <a:ext cx="2627400" cy="400200"/>
            </a:xfrm>
            <a:prstGeom prst="rect">
              <a:avLst/>
            </a:prstGeom>
            <a:solidFill>
              <a:schemeClr val="accent1"/>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GB"/>
                <a:t>Do you agree or disagree?</a:t>
              </a:r>
              <a:endParaRPr/>
            </a:p>
          </p:txBody>
        </p:sp>
        <p:pic>
          <p:nvPicPr>
            <p:cNvPr id="372" name="Google Shape;372;p37"/>
            <p:cNvPicPr preferRelativeResize="0"/>
            <p:nvPr/>
          </p:nvPicPr>
          <p:blipFill>
            <a:blip r:embed="rId5">
              <a:alphaModFix/>
            </a:blip>
            <a:stretch>
              <a:fillRect/>
            </a:stretch>
          </p:blipFill>
          <p:spPr>
            <a:xfrm>
              <a:off x="5272500" y="3774791"/>
              <a:ext cx="435300" cy="435292"/>
            </a:xfrm>
            <a:prstGeom prst="rect">
              <a:avLst/>
            </a:prstGeom>
            <a:noFill/>
            <a:ln>
              <a:noFill/>
            </a:ln>
          </p:spPr>
        </p:pic>
      </p:grpSp>
      <p:sp>
        <p:nvSpPr>
          <p:cNvPr id="373" name="Google Shape;373;p37"/>
          <p:cNvSpPr/>
          <p:nvPr/>
        </p:nvSpPr>
        <p:spPr>
          <a:xfrm>
            <a:off x="5143500" y="1143950"/>
            <a:ext cx="1527300" cy="1642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7"/>
          <p:cNvSpPr/>
          <p:nvPr/>
        </p:nvSpPr>
        <p:spPr>
          <a:xfrm>
            <a:off x="7557750" y="1143950"/>
            <a:ext cx="1527300" cy="1642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8"/>
          <p:cNvSpPr/>
          <p:nvPr/>
        </p:nvSpPr>
        <p:spPr>
          <a:xfrm>
            <a:off x="4966050" y="-125"/>
            <a:ext cx="4178100" cy="514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8"/>
          <p:cNvSpPr txBox="1"/>
          <p:nvPr/>
        </p:nvSpPr>
        <p:spPr>
          <a:xfrm>
            <a:off x="1085850" y="197650"/>
            <a:ext cx="43374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lang="en-GB" sz="2900"/>
              <a:t>Observation subtypes</a:t>
            </a:r>
            <a:endParaRPr i="1" u="none" cap="none" strike="noStrike">
              <a:solidFill>
                <a:srgbClr val="000000"/>
              </a:solidFill>
            </a:endParaRPr>
          </a:p>
        </p:txBody>
      </p:sp>
      <p:sp>
        <p:nvSpPr>
          <p:cNvPr id="381" name="Google Shape;381;p38"/>
          <p:cNvSpPr txBox="1"/>
          <p:nvPr/>
        </p:nvSpPr>
        <p:spPr>
          <a:xfrm>
            <a:off x="5175650" y="972325"/>
            <a:ext cx="38535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latin typeface="Proxima Nova"/>
                <a:ea typeface="Proxima Nova"/>
                <a:cs typeface="Proxima Nova"/>
                <a:sym typeface="Proxima Nova"/>
              </a:rPr>
              <a:t>Solution:</a:t>
            </a:r>
            <a:endParaRPr b="1" sz="1200">
              <a:latin typeface="Proxima Nova"/>
              <a:ea typeface="Proxima Nova"/>
              <a:cs typeface="Proxima Nova"/>
              <a:sym typeface="Proxima Nova"/>
            </a:endParaRPr>
          </a:p>
          <a:p>
            <a:pPr indent="0" lvl="0" marL="0" rtl="0" algn="l">
              <a:spcBef>
                <a:spcPts val="0"/>
              </a:spcBef>
              <a:spcAft>
                <a:spcPts val="0"/>
              </a:spcAft>
              <a:buNone/>
            </a:pPr>
            <a:r>
              <a:t/>
            </a: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Char char="●"/>
            </a:pPr>
            <a:r>
              <a:rPr lang="en-GB" sz="1200">
                <a:latin typeface="Proxima Nova"/>
                <a:ea typeface="Proxima Nova"/>
                <a:cs typeface="Proxima Nova"/>
                <a:sym typeface="Proxima Nova"/>
              </a:rPr>
              <a:t>In the air &amp; water models we will reuse the ‘Measurement’ and ‘CategoryObservation’ subtypes</a:t>
            </a:r>
            <a:br>
              <a:rPr lang="en-GB" sz="1200">
                <a:latin typeface="Proxima Nova"/>
                <a:ea typeface="Proxima Nova"/>
                <a:cs typeface="Proxima Nova"/>
                <a:sym typeface="Proxima Nova"/>
              </a:rPr>
            </a:b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Char char="●"/>
            </a:pPr>
            <a:r>
              <a:rPr lang="en-GB" sz="1200">
                <a:latin typeface="Proxima Nova"/>
                <a:ea typeface="Proxima Nova"/>
                <a:cs typeface="Proxima Nova"/>
                <a:sym typeface="Proxima Nova"/>
              </a:rPr>
              <a:t>We will also add the remaining classes in the model so they can be reused</a:t>
            </a:r>
            <a:endParaRPr sz="1200">
              <a:latin typeface="Proxima Nova"/>
              <a:ea typeface="Proxima Nova"/>
              <a:cs typeface="Proxima Nova"/>
              <a:sym typeface="Proxima Nova"/>
            </a:endParaRPr>
          </a:p>
        </p:txBody>
      </p:sp>
      <p:sp>
        <p:nvSpPr>
          <p:cNvPr id="382" name="Google Shape;382;p38"/>
          <p:cNvSpPr/>
          <p:nvPr/>
        </p:nvSpPr>
        <p:spPr>
          <a:xfrm>
            <a:off x="534800" y="258100"/>
            <a:ext cx="435300" cy="4353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4</a:t>
            </a:r>
            <a:endParaRPr b="1">
              <a:solidFill>
                <a:srgbClr val="FFFFFF"/>
              </a:solidFill>
            </a:endParaRPr>
          </a:p>
        </p:txBody>
      </p:sp>
      <p:pic>
        <p:nvPicPr>
          <p:cNvPr id="383" name="Google Shape;383;p38"/>
          <p:cNvPicPr preferRelativeResize="0"/>
          <p:nvPr/>
        </p:nvPicPr>
        <p:blipFill>
          <a:blip r:embed="rId3">
            <a:alphaModFix/>
          </a:blip>
          <a:stretch>
            <a:fillRect/>
          </a:stretch>
        </p:blipFill>
        <p:spPr>
          <a:xfrm>
            <a:off x="534775" y="258038"/>
            <a:ext cx="435351" cy="435351"/>
          </a:xfrm>
          <a:prstGeom prst="rect">
            <a:avLst/>
          </a:prstGeom>
          <a:noFill/>
          <a:ln>
            <a:noFill/>
          </a:ln>
        </p:spPr>
      </p:pic>
      <p:sp>
        <p:nvSpPr>
          <p:cNvPr id="384" name="Google Shape;384;p38"/>
          <p:cNvSpPr txBox="1"/>
          <p:nvPr/>
        </p:nvSpPr>
        <p:spPr>
          <a:xfrm>
            <a:off x="402825" y="894000"/>
            <a:ext cx="45105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Proxima Nova"/>
                <a:ea typeface="Proxima Nova"/>
                <a:cs typeface="Proxima Nova"/>
                <a:sym typeface="Proxima Nova"/>
              </a:rPr>
              <a:t>We suggest to expand Observations with other </a:t>
            </a:r>
            <a:r>
              <a:rPr b="1" lang="en-GB" sz="1200">
                <a:latin typeface="Proxima Nova"/>
                <a:ea typeface="Proxima Nova"/>
                <a:cs typeface="Proxima Nova"/>
                <a:sym typeface="Proxima Nova"/>
              </a:rPr>
              <a:t>subtypes </a:t>
            </a:r>
            <a:r>
              <a:rPr lang="en-GB" sz="1200">
                <a:latin typeface="Proxima Nova"/>
                <a:ea typeface="Proxima Nova"/>
                <a:cs typeface="Proxima Nova"/>
                <a:sym typeface="Proxima Nova"/>
              </a:rPr>
              <a:t>on top of Measurements:</a:t>
            </a:r>
            <a:endParaRPr sz="1200">
              <a:latin typeface="Proxima Nova"/>
              <a:ea typeface="Proxima Nova"/>
              <a:cs typeface="Proxima Nova"/>
              <a:sym typeface="Proxima Nova"/>
            </a:endParaRPr>
          </a:p>
          <a:p>
            <a:pPr indent="0" lvl="0" marL="0" rtl="0" algn="l">
              <a:spcBef>
                <a:spcPts val="0"/>
              </a:spcBef>
              <a:spcAft>
                <a:spcPts val="0"/>
              </a:spcAft>
              <a:buNone/>
            </a:pPr>
            <a:r>
              <a:t/>
            </a:r>
            <a:endParaRPr sz="1200">
              <a:latin typeface="Proxima Nova"/>
              <a:ea typeface="Proxima Nova"/>
              <a:cs typeface="Proxima Nova"/>
              <a:sym typeface="Proxima Nova"/>
            </a:endParaRPr>
          </a:p>
          <a:p>
            <a:pPr indent="-298450" lvl="0" marL="457200" rtl="0" algn="l">
              <a:spcBef>
                <a:spcPts val="0"/>
              </a:spcBef>
              <a:spcAft>
                <a:spcPts val="0"/>
              </a:spcAft>
              <a:buSzPts val="1100"/>
              <a:buFont typeface="Proxima Nova"/>
              <a:buChar char="●"/>
            </a:pPr>
            <a:r>
              <a:rPr lang="en-GB" sz="1100">
                <a:latin typeface="Proxima Nova"/>
                <a:ea typeface="Proxima Nova"/>
                <a:cs typeface="Proxima Nova"/>
                <a:sym typeface="Proxima Nova"/>
              </a:rPr>
              <a:t>Measurement (</a:t>
            </a:r>
            <a:r>
              <a:rPr b="1" lang="en-GB" sz="1100">
                <a:latin typeface="Proxima Nova"/>
                <a:ea typeface="Proxima Nova"/>
                <a:cs typeface="Proxima Nova"/>
                <a:sym typeface="Proxima Nova"/>
              </a:rPr>
              <a:t>value + unit</a:t>
            </a:r>
            <a:r>
              <a:rPr lang="en-GB" sz="1100">
                <a:latin typeface="Proxima Nova"/>
                <a:ea typeface="Proxima Nova"/>
                <a:cs typeface="Proxima Nova"/>
                <a:sym typeface="Proxima Nova"/>
              </a:rPr>
              <a:t>)</a:t>
            </a:r>
            <a:endParaRPr sz="1100">
              <a:latin typeface="Proxima Nova"/>
              <a:ea typeface="Proxima Nova"/>
              <a:cs typeface="Proxima Nova"/>
              <a:sym typeface="Proxima Nova"/>
            </a:endParaRPr>
          </a:p>
          <a:p>
            <a:pPr indent="-298450" lvl="0" marL="457200" rtl="0" algn="l">
              <a:spcBef>
                <a:spcPts val="0"/>
              </a:spcBef>
              <a:spcAft>
                <a:spcPts val="0"/>
              </a:spcAft>
              <a:buSzPts val="1100"/>
              <a:buFont typeface="Proxima Nova"/>
              <a:buChar char="●"/>
            </a:pPr>
            <a:r>
              <a:rPr lang="en-GB" sz="1100">
                <a:latin typeface="Proxima Nova"/>
                <a:ea typeface="Proxima Nova"/>
                <a:cs typeface="Proxima Nova"/>
                <a:sym typeface="Proxima Nova"/>
              </a:rPr>
              <a:t>CategoryObservation (</a:t>
            </a:r>
            <a:r>
              <a:rPr b="1" lang="en-GB" sz="1100">
                <a:latin typeface="Proxima Nova"/>
                <a:ea typeface="Proxima Nova"/>
                <a:cs typeface="Proxima Nova"/>
                <a:sym typeface="Proxima Nova"/>
              </a:rPr>
              <a:t>classification</a:t>
            </a:r>
            <a:r>
              <a:rPr lang="en-GB" sz="1100">
                <a:latin typeface="Proxima Nova"/>
                <a:ea typeface="Proxima Nova"/>
                <a:cs typeface="Proxima Nova"/>
                <a:sym typeface="Proxima Nova"/>
              </a:rPr>
              <a:t>)</a:t>
            </a:r>
            <a:endParaRPr sz="1100">
              <a:latin typeface="Proxima Nova"/>
              <a:ea typeface="Proxima Nova"/>
              <a:cs typeface="Proxima Nova"/>
              <a:sym typeface="Proxima Nova"/>
            </a:endParaRPr>
          </a:p>
          <a:p>
            <a:pPr indent="-298450" lvl="0" marL="457200" rtl="0" algn="l">
              <a:spcBef>
                <a:spcPts val="0"/>
              </a:spcBef>
              <a:spcAft>
                <a:spcPts val="0"/>
              </a:spcAft>
              <a:buSzPts val="1100"/>
              <a:buFont typeface="Proxima Nova"/>
              <a:buChar char="●"/>
            </a:pPr>
            <a:r>
              <a:rPr lang="en-GB" sz="1100">
                <a:latin typeface="Proxima Nova"/>
                <a:ea typeface="Proxima Nova"/>
                <a:cs typeface="Proxima Nova"/>
                <a:sym typeface="Proxima Nova"/>
              </a:rPr>
              <a:t>CountObservation (</a:t>
            </a:r>
            <a:r>
              <a:rPr b="1" lang="en-GB" sz="1100">
                <a:latin typeface="Proxima Nova"/>
                <a:ea typeface="Proxima Nova"/>
                <a:cs typeface="Proxima Nova"/>
                <a:sym typeface="Proxima Nova"/>
              </a:rPr>
              <a:t>count</a:t>
            </a:r>
            <a:r>
              <a:rPr lang="en-GB" sz="1100">
                <a:latin typeface="Proxima Nova"/>
                <a:ea typeface="Proxima Nova"/>
                <a:cs typeface="Proxima Nova"/>
                <a:sym typeface="Proxima Nova"/>
              </a:rPr>
              <a:t>)</a:t>
            </a:r>
            <a:endParaRPr sz="1100">
              <a:latin typeface="Proxima Nova"/>
              <a:ea typeface="Proxima Nova"/>
              <a:cs typeface="Proxima Nova"/>
              <a:sym typeface="Proxima Nova"/>
            </a:endParaRPr>
          </a:p>
          <a:p>
            <a:pPr indent="-298450" lvl="0" marL="457200" rtl="0" algn="l">
              <a:spcBef>
                <a:spcPts val="0"/>
              </a:spcBef>
              <a:spcAft>
                <a:spcPts val="0"/>
              </a:spcAft>
              <a:buSzPts val="1100"/>
              <a:buFont typeface="Proxima Nova"/>
              <a:buChar char="●"/>
            </a:pPr>
            <a:r>
              <a:rPr lang="en-GB" sz="1100">
                <a:latin typeface="Proxima Nova"/>
                <a:ea typeface="Proxima Nova"/>
                <a:cs typeface="Proxima Nova"/>
                <a:sym typeface="Proxima Nova"/>
              </a:rPr>
              <a:t>TruthObservation (</a:t>
            </a:r>
            <a:r>
              <a:rPr b="1" lang="en-GB" sz="1100">
                <a:latin typeface="Proxima Nova"/>
                <a:ea typeface="Proxima Nova"/>
                <a:cs typeface="Proxima Nova"/>
                <a:sym typeface="Proxima Nova"/>
              </a:rPr>
              <a:t>boolean</a:t>
            </a:r>
            <a:r>
              <a:rPr lang="en-GB" sz="1100">
                <a:latin typeface="Proxima Nova"/>
                <a:ea typeface="Proxima Nova"/>
                <a:cs typeface="Proxima Nova"/>
                <a:sym typeface="Proxima Nova"/>
              </a:rPr>
              <a:t>)</a:t>
            </a:r>
            <a:endParaRPr sz="1100">
              <a:latin typeface="Proxima Nova"/>
              <a:ea typeface="Proxima Nova"/>
              <a:cs typeface="Proxima Nova"/>
              <a:sym typeface="Proxima Nova"/>
            </a:endParaRPr>
          </a:p>
          <a:p>
            <a:pPr indent="-298450" lvl="0" marL="457200" rtl="0" algn="l">
              <a:spcBef>
                <a:spcPts val="0"/>
              </a:spcBef>
              <a:spcAft>
                <a:spcPts val="0"/>
              </a:spcAft>
              <a:buSzPts val="1100"/>
              <a:buFont typeface="Proxima Nova"/>
              <a:buChar char="●"/>
            </a:pPr>
            <a:r>
              <a:rPr lang="en-GB" sz="1100">
                <a:latin typeface="Proxima Nova"/>
                <a:ea typeface="Proxima Nova"/>
                <a:cs typeface="Proxima Nova"/>
                <a:sym typeface="Proxima Nova"/>
              </a:rPr>
              <a:t>TemporalObservation (</a:t>
            </a:r>
            <a:r>
              <a:rPr b="1" lang="en-GB" sz="1100">
                <a:latin typeface="Proxima Nova"/>
                <a:ea typeface="Proxima Nova"/>
                <a:cs typeface="Proxima Nova"/>
                <a:sym typeface="Proxima Nova"/>
              </a:rPr>
              <a:t>when</a:t>
            </a:r>
            <a:r>
              <a:rPr lang="en-GB" sz="1100">
                <a:latin typeface="Proxima Nova"/>
                <a:ea typeface="Proxima Nova"/>
                <a:cs typeface="Proxima Nova"/>
                <a:sym typeface="Proxima Nova"/>
              </a:rPr>
              <a:t> does the observed characteristics occur)</a:t>
            </a:r>
            <a:endParaRPr sz="1100">
              <a:latin typeface="Proxima Nova"/>
              <a:ea typeface="Proxima Nova"/>
              <a:cs typeface="Proxima Nova"/>
              <a:sym typeface="Proxima Nova"/>
            </a:endParaRPr>
          </a:p>
          <a:p>
            <a:pPr indent="-298450" lvl="0" marL="457200" rtl="0" algn="l">
              <a:spcBef>
                <a:spcPts val="0"/>
              </a:spcBef>
              <a:spcAft>
                <a:spcPts val="0"/>
              </a:spcAft>
              <a:buSzPts val="1100"/>
              <a:buFont typeface="Proxima Nova"/>
              <a:buChar char="●"/>
            </a:pPr>
            <a:r>
              <a:rPr lang="en-GB" sz="1100">
                <a:latin typeface="Proxima Nova"/>
                <a:ea typeface="Proxima Nova"/>
                <a:cs typeface="Proxima Nova"/>
                <a:sym typeface="Proxima Nova"/>
              </a:rPr>
              <a:t>GeometryObservation (</a:t>
            </a:r>
            <a:r>
              <a:rPr b="1" lang="en-GB" sz="1100">
                <a:latin typeface="Proxima Nova"/>
                <a:ea typeface="Proxima Nova"/>
                <a:cs typeface="Proxima Nova"/>
                <a:sym typeface="Proxima Nova"/>
              </a:rPr>
              <a:t>where</a:t>
            </a:r>
            <a:r>
              <a:rPr lang="en-GB" sz="1100">
                <a:latin typeface="Proxima Nova"/>
                <a:ea typeface="Proxima Nova"/>
                <a:cs typeface="Proxima Nova"/>
                <a:sym typeface="Proxima Nova"/>
              </a:rPr>
              <a:t> does the observation occur)</a:t>
            </a:r>
            <a:endParaRPr sz="1100">
              <a:latin typeface="Proxima Nova"/>
              <a:ea typeface="Proxima Nova"/>
              <a:cs typeface="Proxima Nova"/>
              <a:sym typeface="Proxima Nova"/>
            </a:endParaRPr>
          </a:p>
          <a:p>
            <a:pPr indent="-298450" lvl="0" marL="457200" rtl="0" algn="l">
              <a:spcBef>
                <a:spcPts val="0"/>
              </a:spcBef>
              <a:spcAft>
                <a:spcPts val="0"/>
              </a:spcAft>
              <a:buSzPts val="1100"/>
              <a:buFont typeface="Proxima Nova"/>
              <a:buChar char="●"/>
            </a:pPr>
            <a:r>
              <a:rPr lang="en-GB" sz="1100">
                <a:latin typeface="Proxima Nova"/>
                <a:ea typeface="Proxima Nova"/>
                <a:cs typeface="Proxima Nova"/>
                <a:sym typeface="Proxima Nova"/>
              </a:rPr>
              <a:t>ComplexObservation (</a:t>
            </a:r>
            <a:r>
              <a:rPr b="1" lang="en-GB" sz="1100">
                <a:latin typeface="Proxima Nova"/>
                <a:ea typeface="Proxima Nova"/>
                <a:cs typeface="Proxima Nova"/>
                <a:sym typeface="Proxima Nova"/>
              </a:rPr>
              <a:t>complex results</a:t>
            </a:r>
            <a:r>
              <a:rPr lang="en-GB" sz="1100">
                <a:latin typeface="Proxima Nova"/>
                <a:ea typeface="Proxima Nova"/>
                <a:cs typeface="Proxima Nova"/>
                <a:sym typeface="Proxima Nova"/>
              </a:rPr>
              <a:t>)</a:t>
            </a:r>
            <a:endParaRPr sz="1100">
              <a:latin typeface="Proxima Nova"/>
              <a:ea typeface="Proxima Nova"/>
              <a:cs typeface="Proxima Nova"/>
              <a:sym typeface="Proxima Nova"/>
            </a:endParaRPr>
          </a:p>
          <a:p>
            <a:pPr indent="-298450" lvl="0" marL="457200" rtl="0" algn="l">
              <a:spcBef>
                <a:spcPts val="0"/>
              </a:spcBef>
              <a:spcAft>
                <a:spcPts val="0"/>
              </a:spcAft>
              <a:buSzPts val="1100"/>
              <a:buFont typeface="Proxima Nova"/>
              <a:buChar char="●"/>
            </a:pPr>
            <a:r>
              <a:rPr lang="en-GB" sz="1100">
                <a:latin typeface="Proxima Nova"/>
                <a:ea typeface="Proxima Nova"/>
                <a:cs typeface="Proxima Nova"/>
                <a:sym typeface="Proxima Nova"/>
              </a:rPr>
              <a:t>DiscreteCoverageObservation (</a:t>
            </a:r>
            <a:r>
              <a:rPr b="1" lang="en-GB" sz="1100">
                <a:latin typeface="Proxima Nova"/>
                <a:ea typeface="Proxima Nova"/>
                <a:cs typeface="Proxima Nova"/>
                <a:sym typeface="Proxima Nova"/>
              </a:rPr>
              <a:t>temporal  or spatial coverage</a:t>
            </a:r>
            <a:r>
              <a:rPr lang="en-GB" sz="1100">
                <a:latin typeface="Proxima Nova"/>
                <a:ea typeface="Proxima Nova"/>
                <a:cs typeface="Proxima Nova"/>
                <a:sym typeface="Proxima Nova"/>
              </a:rPr>
              <a:t>)</a:t>
            </a:r>
            <a:endParaRPr sz="1100">
              <a:latin typeface="Proxima Nova"/>
              <a:ea typeface="Proxima Nova"/>
              <a:cs typeface="Proxima Nova"/>
              <a:sym typeface="Proxima Nova"/>
            </a:endParaRPr>
          </a:p>
        </p:txBody>
      </p:sp>
      <p:pic>
        <p:nvPicPr>
          <p:cNvPr id="385" name="Google Shape;385;p38"/>
          <p:cNvPicPr preferRelativeResize="0"/>
          <p:nvPr/>
        </p:nvPicPr>
        <p:blipFill>
          <a:blip r:embed="rId4">
            <a:alphaModFix/>
          </a:blip>
          <a:stretch>
            <a:fillRect/>
          </a:stretch>
        </p:blipFill>
        <p:spPr>
          <a:xfrm>
            <a:off x="534775" y="3452350"/>
            <a:ext cx="3952276" cy="1183575"/>
          </a:xfrm>
          <a:prstGeom prst="rect">
            <a:avLst/>
          </a:prstGeom>
          <a:noFill/>
          <a:ln>
            <a:noFill/>
          </a:ln>
        </p:spPr>
      </p:pic>
      <p:grpSp>
        <p:nvGrpSpPr>
          <p:cNvPr id="386" name="Google Shape;386;p38"/>
          <p:cNvGrpSpPr/>
          <p:nvPr/>
        </p:nvGrpSpPr>
        <p:grpSpPr>
          <a:xfrm>
            <a:off x="5370537" y="4572916"/>
            <a:ext cx="3111125" cy="435292"/>
            <a:chOff x="5272500" y="3774791"/>
            <a:chExt cx="3111125" cy="435292"/>
          </a:xfrm>
        </p:grpSpPr>
        <p:sp>
          <p:nvSpPr>
            <p:cNvPr id="387" name="Google Shape;387;p38"/>
            <p:cNvSpPr txBox="1"/>
            <p:nvPr/>
          </p:nvSpPr>
          <p:spPr>
            <a:xfrm>
              <a:off x="5756225" y="3792350"/>
              <a:ext cx="2627400" cy="400200"/>
            </a:xfrm>
            <a:prstGeom prst="rect">
              <a:avLst/>
            </a:prstGeom>
            <a:solidFill>
              <a:schemeClr val="accent1"/>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GB"/>
                <a:t>Do you agree or disagree?</a:t>
              </a:r>
              <a:endParaRPr/>
            </a:p>
          </p:txBody>
        </p:sp>
        <p:pic>
          <p:nvPicPr>
            <p:cNvPr id="388" name="Google Shape;388;p38"/>
            <p:cNvPicPr preferRelativeResize="0"/>
            <p:nvPr/>
          </p:nvPicPr>
          <p:blipFill>
            <a:blip r:embed="rId5">
              <a:alphaModFix/>
            </a:blip>
            <a:stretch>
              <a:fillRect/>
            </a:stretch>
          </p:blipFill>
          <p:spPr>
            <a:xfrm>
              <a:off x="5272500" y="3774791"/>
              <a:ext cx="435300" cy="435292"/>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9"/>
          <p:cNvSpPr/>
          <p:nvPr/>
        </p:nvSpPr>
        <p:spPr>
          <a:xfrm>
            <a:off x="4966050" y="-125"/>
            <a:ext cx="4178100" cy="514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9"/>
          <p:cNvSpPr txBox="1"/>
          <p:nvPr/>
        </p:nvSpPr>
        <p:spPr>
          <a:xfrm>
            <a:off x="1085850" y="197650"/>
            <a:ext cx="43374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lang="en-GB" sz="2900"/>
              <a:t>ObservationCollection</a:t>
            </a:r>
            <a:endParaRPr i="1" sz="2900" u="none" cap="none" strike="noStrike">
              <a:solidFill>
                <a:srgbClr val="000000"/>
              </a:solidFill>
            </a:endParaRPr>
          </a:p>
        </p:txBody>
      </p:sp>
      <p:sp>
        <p:nvSpPr>
          <p:cNvPr id="395" name="Google Shape;395;p39"/>
          <p:cNvSpPr txBox="1"/>
          <p:nvPr/>
        </p:nvSpPr>
        <p:spPr>
          <a:xfrm>
            <a:off x="5143500" y="894000"/>
            <a:ext cx="38535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latin typeface="Proxima Nova"/>
                <a:ea typeface="Proxima Nova"/>
                <a:cs typeface="Proxima Nova"/>
                <a:sym typeface="Proxima Nova"/>
              </a:rPr>
              <a:t>Proposed solution</a:t>
            </a:r>
            <a:r>
              <a:rPr b="1" lang="en-GB" sz="1200">
                <a:latin typeface="Proxima Nova"/>
                <a:ea typeface="Proxima Nova"/>
                <a:cs typeface="Proxima Nova"/>
                <a:sym typeface="Proxima Nova"/>
              </a:rPr>
              <a:t>:</a:t>
            </a:r>
            <a:endParaRPr b="1" sz="1200">
              <a:latin typeface="Proxima Nova"/>
              <a:ea typeface="Proxima Nova"/>
              <a:cs typeface="Proxima Nova"/>
              <a:sym typeface="Proxima Nova"/>
            </a:endParaRPr>
          </a:p>
          <a:p>
            <a:pPr indent="0" lvl="0" marL="0" rtl="0" algn="l">
              <a:spcBef>
                <a:spcPts val="0"/>
              </a:spcBef>
              <a:spcAft>
                <a:spcPts val="0"/>
              </a:spcAft>
              <a:buNone/>
            </a:pPr>
            <a:r>
              <a:t/>
            </a: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Char char="●"/>
            </a:pPr>
            <a:r>
              <a:rPr lang="en-GB" sz="1200">
                <a:latin typeface="Proxima Nova"/>
                <a:ea typeface="Proxima Nova"/>
                <a:cs typeface="Proxima Nova"/>
                <a:sym typeface="Proxima Nova"/>
              </a:rPr>
              <a:t>In Cube, qb:Slice is a subclass of qb:</a:t>
            </a:r>
            <a:r>
              <a:rPr b="1" lang="en-GB" sz="1200">
                <a:latin typeface="Proxima Nova"/>
                <a:ea typeface="Proxima Nova"/>
                <a:cs typeface="Proxima Nova"/>
                <a:sym typeface="Proxima Nova"/>
              </a:rPr>
              <a:t>ObservationGroup </a:t>
            </a:r>
            <a:r>
              <a:rPr lang="en-GB" sz="1200">
                <a:latin typeface="Proxima Nova"/>
                <a:ea typeface="Proxima Nova"/>
                <a:cs typeface="Proxima Nova"/>
                <a:sym typeface="Proxima Nova"/>
              </a:rPr>
              <a:t>which seems to correspond with SOSA:</a:t>
            </a:r>
            <a:r>
              <a:rPr b="1" lang="en-GB" sz="1200">
                <a:latin typeface="Proxima Nova"/>
                <a:ea typeface="Proxima Nova"/>
                <a:cs typeface="Proxima Nova"/>
                <a:sym typeface="Proxima Nova"/>
              </a:rPr>
              <a:t>ObservationCollection</a:t>
            </a:r>
            <a:br>
              <a:rPr b="1" lang="en-GB" sz="1200">
                <a:latin typeface="Proxima Nova"/>
                <a:ea typeface="Proxima Nova"/>
                <a:cs typeface="Proxima Nova"/>
                <a:sym typeface="Proxima Nova"/>
              </a:rPr>
            </a:br>
            <a:endParaRPr b="1"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Char char="●"/>
            </a:pPr>
            <a:r>
              <a:rPr b="1" lang="en-GB" sz="1200">
                <a:latin typeface="Proxima Nova"/>
                <a:ea typeface="Proxima Nova"/>
                <a:cs typeface="Proxima Nova"/>
                <a:sym typeface="Proxima Nova"/>
              </a:rPr>
              <a:t>Therefore we can include qb:Slice as a subclass of SOSA:ObservationCollection in case there is a practical need for qb:slice</a:t>
            </a:r>
            <a:endParaRPr b="1" sz="1200">
              <a:latin typeface="Proxima Nova"/>
              <a:ea typeface="Proxima Nova"/>
              <a:cs typeface="Proxima Nova"/>
              <a:sym typeface="Proxima Nova"/>
            </a:endParaRPr>
          </a:p>
        </p:txBody>
      </p:sp>
      <p:sp>
        <p:nvSpPr>
          <p:cNvPr id="396" name="Google Shape;396;p39"/>
          <p:cNvSpPr/>
          <p:nvPr/>
        </p:nvSpPr>
        <p:spPr>
          <a:xfrm>
            <a:off x="534800" y="258100"/>
            <a:ext cx="435300" cy="4353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5</a:t>
            </a:r>
            <a:endParaRPr b="1">
              <a:solidFill>
                <a:srgbClr val="FFFFFF"/>
              </a:solidFill>
            </a:endParaRPr>
          </a:p>
        </p:txBody>
      </p:sp>
      <p:pic>
        <p:nvPicPr>
          <p:cNvPr id="397" name="Google Shape;397;p39"/>
          <p:cNvPicPr preferRelativeResize="0"/>
          <p:nvPr/>
        </p:nvPicPr>
        <p:blipFill>
          <a:blip r:embed="rId3">
            <a:alphaModFix/>
          </a:blip>
          <a:stretch>
            <a:fillRect/>
          </a:stretch>
        </p:blipFill>
        <p:spPr>
          <a:xfrm>
            <a:off x="534775" y="258038"/>
            <a:ext cx="435351" cy="435351"/>
          </a:xfrm>
          <a:prstGeom prst="rect">
            <a:avLst/>
          </a:prstGeom>
          <a:noFill/>
          <a:ln>
            <a:noFill/>
          </a:ln>
        </p:spPr>
      </p:pic>
      <p:sp>
        <p:nvSpPr>
          <p:cNvPr id="398" name="Google Shape;398;p39"/>
          <p:cNvSpPr txBox="1"/>
          <p:nvPr/>
        </p:nvSpPr>
        <p:spPr>
          <a:xfrm>
            <a:off x="402825" y="894000"/>
            <a:ext cx="43374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Proxima Nova"/>
                <a:ea typeface="Proxima Nova"/>
                <a:cs typeface="Proxima Nova"/>
                <a:sym typeface="Proxima Nova"/>
              </a:rPr>
              <a:t>Last workshop we clarified there was a need for grouping observations and added the observationcollection to the model. Additionally Cube was also mentioned. This </a:t>
            </a:r>
            <a:r>
              <a:rPr lang="en-GB" sz="1200">
                <a:latin typeface="Proxima Nova"/>
                <a:ea typeface="Proxima Nova"/>
                <a:cs typeface="Proxima Nova"/>
                <a:sym typeface="Proxima Nova"/>
              </a:rPr>
              <a:t>leaves us ultimately with two alternatives to group observations</a:t>
            </a:r>
            <a:r>
              <a:rPr lang="en-GB" sz="1200">
                <a:latin typeface="Proxima Nova"/>
                <a:ea typeface="Proxima Nova"/>
                <a:cs typeface="Proxima Nova"/>
                <a:sym typeface="Proxima Nova"/>
              </a:rPr>
              <a:t>:</a:t>
            </a:r>
            <a:br>
              <a:rPr lang="en-GB" sz="1200">
                <a:latin typeface="Proxima Nova"/>
                <a:ea typeface="Proxima Nova"/>
                <a:cs typeface="Proxima Nova"/>
                <a:sym typeface="Proxima Nova"/>
              </a:rPr>
            </a:b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Char char="●"/>
            </a:pPr>
            <a:r>
              <a:rPr lang="en-GB" sz="1200">
                <a:latin typeface="Proxima Nova"/>
                <a:ea typeface="Proxima Nova"/>
                <a:cs typeface="Proxima Nova"/>
                <a:sym typeface="Proxima Nova"/>
              </a:rPr>
              <a:t>Via a </a:t>
            </a:r>
            <a:r>
              <a:rPr b="1" lang="en-GB" sz="1200">
                <a:latin typeface="Proxima Nova"/>
                <a:ea typeface="Proxima Nova"/>
                <a:cs typeface="Proxima Nova"/>
                <a:sym typeface="Proxima Nova"/>
              </a:rPr>
              <a:t>Cube:datasets</a:t>
            </a:r>
            <a:r>
              <a:rPr lang="en-GB" sz="1200">
                <a:latin typeface="Proxima Nova"/>
                <a:ea typeface="Proxima Nova"/>
                <a:cs typeface="Proxima Nova"/>
                <a:sym typeface="Proxima Nova"/>
              </a:rPr>
              <a:t> (as presented earlier) and it’s qb:Slices (1 dimension-datasets) or,</a:t>
            </a:r>
            <a:br>
              <a:rPr lang="en-GB" sz="1200">
                <a:latin typeface="Proxima Nova"/>
                <a:ea typeface="Proxima Nova"/>
                <a:cs typeface="Proxima Nova"/>
                <a:sym typeface="Proxima Nova"/>
              </a:rPr>
            </a:b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Char char="●"/>
            </a:pPr>
            <a:r>
              <a:rPr lang="en-GB" sz="1200">
                <a:latin typeface="Proxima Nova"/>
                <a:ea typeface="Proxima Nova"/>
                <a:cs typeface="Proxima Nova"/>
                <a:sym typeface="Proxima Nova"/>
              </a:rPr>
              <a:t>Via </a:t>
            </a:r>
            <a:r>
              <a:rPr b="1" lang="en-GB" sz="1200">
                <a:latin typeface="Proxima Nova"/>
                <a:ea typeface="Proxima Nova"/>
                <a:cs typeface="Proxima Nova"/>
                <a:sym typeface="Proxima Nova"/>
              </a:rPr>
              <a:t>SOSA extensions</a:t>
            </a:r>
            <a:r>
              <a:rPr lang="en-GB" sz="1200">
                <a:latin typeface="Proxima Nova"/>
                <a:ea typeface="Proxima Nova"/>
                <a:cs typeface="Proxima Nova"/>
                <a:sym typeface="Proxima Nova"/>
              </a:rPr>
              <a:t> which applies the same concept but through ObservationCollections, which is already a part of our core model.</a:t>
            </a:r>
            <a:br>
              <a:rPr lang="en-GB" sz="1200">
                <a:latin typeface="Proxima Nova"/>
                <a:ea typeface="Proxima Nova"/>
                <a:cs typeface="Proxima Nova"/>
                <a:sym typeface="Proxima Nova"/>
              </a:rPr>
            </a:br>
            <a:endParaRPr sz="1200">
              <a:latin typeface="Proxima Nova"/>
              <a:ea typeface="Proxima Nova"/>
              <a:cs typeface="Proxima Nova"/>
              <a:sym typeface="Proxima Nova"/>
            </a:endParaRPr>
          </a:p>
          <a:p>
            <a:pPr indent="0" lvl="0" marL="457200" rtl="0" algn="l">
              <a:spcBef>
                <a:spcPts val="0"/>
              </a:spcBef>
              <a:spcAft>
                <a:spcPts val="0"/>
              </a:spcAft>
              <a:buNone/>
            </a:pPr>
            <a:br>
              <a:rPr lang="en-GB" sz="1200">
                <a:latin typeface="Proxima Nova"/>
                <a:ea typeface="Proxima Nova"/>
                <a:cs typeface="Proxima Nova"/>
                <a:sym typeface="Proxima Nova"/>
              </a:rPr>
            </a:br>
            <a:endParaRPr sz="1200">
              <a:latin typeface="Proxima Nova"/>
              <a:ea typeface="Proxima Nova"/>
              <a:cs typeface="Proxima Nova"/>
              <a:sym typeface="Proxima Nova"/>
            </a:endParaRPr>
          </a:p>
        </p:txBody>
      </p:sp>
      <p:pic>
        <p:nvPicPr>
          <p:cNvPr id="399" name="Google Shape;399;p39"/>
          <p:cNvPicPr preferRelativeResize="0"/>
          <p:nvPr/>
        </p:nvPicPr>
        <p:blipFill rotWithShape="1">
          <a:blip r:embed="rId4">
            <a:alphaModFix/>
          </a:blip>
          <a:srcRect b="22534" l="545" r="66010" t="20036"/>
          <a:stretch/>
        </p:blipFill>
        <p:spPr>
          <a:xfrm>
            <a:off x="1723913" y="3095388"/>
            <a:ext cx="1695224" cy="1974175"/>
          </a:xfrm>
          <a:prstGeom prst="rect">
            <a:avLst/>
          </a:prstGeom>
          <a:noFill/>
          <a:ln cap="flat" cmpd="sng" w="9525">
            <a:solidFill>
              <a:srgbClr val="000000"/>
            </a:solidFill>
            <a:prstDash val="solid"/>
            <a:round/>
            <a:headEnd len="sm" w="sm" type="none"/>
            <a:tailEnd len="sm" w="sm" type="none"/>
          </a:ln>
        </p:spPr>
      </p:pic>
      <p:grpSp>
        <p:nvGrpSpPr>
          <p:cNvPr id="400" name="Google Shape;400;p39"/>
          <p:cNvGrpSpPr/>
          <p:nvPr/>
        </p:nvGrpSpPr>
        <p:grpSpPr>
          <a:xfrm>
            <a:off x="5370537" y="4572916"/>
            <a:ext cx="3111125" cy="435292"/>
            <a:chOff x="5272500" y="3774791"/>
            <a:chExt cx="3111125" cy="435292"/>
          </a:xfrm>
        </p:grpSpPr>
        <p:sp>
          <p:nvSpPr>
            <p:cNvPr id="401" name="Google Shape;401;p39"/>
            <p:cNvSpPr txBox="1"/>
            <p:nvPr/>
          </p:nvSpPr>
          <p:spPr>
            <a:xfrm>
              <a:off x="5756225" y="3792350"/>
              <a:ext cx="2627400" cy="400200"/>
            </a:xfrm>
            <a:prstGeom prst="rect">
              <a:avLst/>
            </a:prstGeom>
            <a:solidFill>
              <a:schemeClr val="accent1"/>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GB"/>
                <a:t>Include qb:Slice or not</a:t>
              </a:r>
              <a:r>
                <a:rPr b="1" lang="en-GB"/>
                <a:t>?</a:t>
              </a:r>
              <a:endParaRPr/>
            </a:p>
          </p:txBody>
        </p:sp>
        <p:pic>
          <p:nvPicPr>
            <p:cNvPr id="402" name="Google Shape;402;p39"/>
            <p:cNvPicPr preferRelativeResize="0"/>
            <p:nvPr/>
          </p:nvPicPr>
          <p:blipFill>
            <a:blip r:embed="rId5">
              <a:alphaModFix/>
            </a:blip>
            <a:stretch>
              <a:fillRect/>
            </a:stretch>
          </p:blipFill>
          <p:spPr>
            <a:xfrm>
              <a:off x="5272500" y="3774791"/>
              <a:ext cx="435300" cy="435292"/>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6" name="Shape 406"/>
        <p:cNvGrpSpPr/>
        <p:nvPr/>
      </p:nvGrpSpPr>
      <p:grpSpPr>
        <a:xfrm>
          <a:off x="0" y="0"/>
          <a:ext cx="0" cy="0"/>
          <a:chOff x="0" y="0"/>
          <a:chExt cx="0" cy="0"/>
        </a:xfrm>
      </p:grpSpPr>
      <p:sp>
        <p:nvSpPr>
          <p:cNvPr id="407" name="Google Shape;407;p40"/>
          <p:cNvSpPr txBox="1"/>
          <p:nvPr/>
        </p:nvSpPr>
        <p:spPr>
          <a:xfrm>
            <a:off x="1085850" y="197650"/>
            <a:ext cx="4337400" cy="738300"/>
          </a:xfrm>
          <a:prstGeom prst="rect">
            <a:avLst/>
          </a:prstGeom>
          <a:noFill/>
          <a:ln>
            <a:noFill/>
          </a:ln>
        </p:spPr>
        <p:txBody>
          <a:bodyPr anchorCtr="0" anchor="t" bIns="34275" lIns="68550" spcFirstLastPara="1" rIns="68550" wrap="square" tIns="34275">
            <a:noAutofit/>
          </a:bodyPr>
          <a:lstStyle/>
          <a:p>
            <a:pPr indent="0" lvl="0" marL="0" rtl="0" algn="l">
              <a:spcBef>
                <a:spcPts val="0"/>
              </a:spcBef>
              <a:spcAft>
                <a:spcPts val="0"/>
              </a:spcAft>
              <a:buNone/>
            </a:pPr>
            <a:r>
              <a:rPr lang="en-GB" sz="2900"/>
              <a:t>ObservationCollection</a:t>
            </a:r>
            <a:endParaRPr i="1" u="none" cap="none" strike="noStrike">
              <a:solidFill>
                <a:srgbClr val="000000"/>
              </a:solidFill>
            </a:endParaRPr>
          </a:p>
        </p:txBody>
      </p:sp>
      <p:sp>
        <p:nvSpPr>
          <p:cNvPr id="408" name="Google Shape;408;p40"/>
          <p:cNvSpPr/>
          <p:nvPr/>
        </p:nvSpPr>
        <p:spPr>
          <a:xfrm>
            <a:off x="534800" y="258100"/>
            <a:ext cx="435300" cy="4353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5</a:t>
            </a:r>
            <a:endParaRPr b="1">
              <a:solidFill>
                <a:srgbClr val="FFFFFF"/>
              </a:solidFill>
            </a:endParaRPr>
          </a:p>
        </p:txBody>
      </p:sp>
      <p:pic>
        <p:nvPicPr>
          <p:cNvPr id="409" name="Google Shape;409;p40"/>
          <p:cNvPicPr preferRelativeResize="0"/>
          <p:nvPr/>
        </p:nvPicPr>
        <p:blipFill>
          <a:blip r:embed="rId3">
            <a:alphaModFix/>
          </a:blip>
          <a:stretch>
            <a:fillRect/>
          </a:stretch>
        </p:blipFill>
        <p:spPr>
          <a:xfrm>
            <a:off x="534775" y="258038"/>
            <a:ext cx="435351" cy="435351"/>
          </a:xfrm>
          <a:prstGeom prst="rect">
            <a:avLst/>
          </a:prstGeom>
          <a:noFill/>
          <a:ln>
            <a:noFill/>
          </a:ln>
        </p:spPr>
      </p:pic>
      <p:sp>
        <p:nvSpPr>
          <p:cNvPr id="410" name="Google Shape;410;p40"/>
          <p:cNvSpPr txBox="1"/>
          <p:nvPr/>
        </p:nvSpPr>
        <p:spPr>
          <a:xfrm>
            <a:off x="402825" y="894000"/>
            <a:ext cx="4337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latin typeface="Proxima Nova"/>
                <a:ea typeface="Proxima Nova"/>
                <a:cs typeface="Proxima Nova"/>
                <a:sym typeface="Proxima Nova"/>
              </a:rPr>
              <a:t>General example of using ObservationCollection</a:t>
            </a:r>
            <a:endParaRPr b="1" sz="1200">
              <a:latin typeface="Proxima Nova"/>
              <a:ea typeface="Proxima Nova"/>
              <a:cs typeface="Proxima Nova"/>
              <a:sym typeface="Proxima Nova"/>
            </a:endParaRPr>
          </a:p>
        </p:txBody>
      </p:sp>
      <p:pic>
        <p:nvPicPr>
          <p:cNvPr id="411" name="Google Shape;411;p40"/>
          <p:cNvPicPr preferRelativeResize="0"/>
          <p:nvPr/>
        </p:nvPicPr>
        <p:blipFill>
          <a:blip r:embed="rId4">
            <a:alphaModFix/>
          </a:blip>
          <a:stretch>
            <a:fillRect/>
          </a:stretch>
        </p:blipFill>
        <p:spPr>
          <a:xfrm>
            <a:off x="966788" y="1463900"/>
            <a:ext cx="7210425" cy="3276600"/>
          </a:xfrm>
          <a:prstGeom prst="rect">
            <a:avLst/>
          </a:prstGeom>
          <a:noFill/>
          <a:ln>
            <a:noFill/>
          </a:ln>
        </p:spPr>
      </p:pic>
      <p:sp>
        <p:nvSpPr>
          <p:cNvPr id="412" name="Google Shape;412;p40"/>
          <p:cNvSpPr/>
          <p:nvPr/>
        </p:nvSpPr>
        <p:spPr>
          <a:xfrm rot="2323048">
            <a:off x="7348262" y="209156"/>
            <a:ext cx="2700324" cy="347034"/>
          </a:xfrm>
          <a:prstGeom prst="rect">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lt1"/>
                </a:solidFill>
              </a:rPr>
              <a:t>Object diagram</a:t>
            </a:r>
            <a:endParaRPr b="1">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grpSp>
        <p:nvGrpSpPr>
          <p:cNvPr id="146" name="Google Shape;146;p23"/>
          <p:cNvGrpSpPr/>
          <p:nvPr/>
        </p:nvGrpSpPr>
        <p:grpSpPr>
          <a:xfrm>
            <a:off x="3808500" y="2865147"/>
            <a:ext cx="457150" cy="457157"/>
            <a:chOff x="4143375" y="39688"/>
            <a:chExt cx="1338263" cy="1339849"/>
          </a:xfrm>
        </p:grpSpPr>
        <p:sp>
          <p:nvSpPr>
            <p:cNvPr id="147" name="Google Shape;147;p23"/>
            <p:cNvSpPr/>
            <p:nvPr/>
          </p:nvSpPr>
          <p:spPr>
            <a:xfrm>
              <a:off x="4143375" y="39688"/>
              <a:ext cx="1338263" cy="1339849"/>
            </a:xfrm>
            <a:custGeom>
              <a:rect b="b" l="l" r="r" t="t"/>
              <a:pathLst>
                <a:path extrusionOk="0" h="576" w="576">
                  <a:moveTo>
                    <a:pt x="0" y="0"/>
                  </a:moveTo>
                  <a:cubicBezTo>
                    <a:pt x="0" y="576"/>
                    <a:pt x="0" y="576"/>
                    <a:pt x="0" y="576"/>
                  </a:cubicBezTo>
                  <a:cubicBezTo>
                    <a:pt x="179" y="576"/>
                    <a:pt x="179" y="576"/>
                    <a:pt x="179" y="576"/>
                  </a:cubicBezTo>
                  <a:cubicBezTo>
                    <a:pt x="179" y="411"/>
                    <a:pt x="179" y="411"/>
                    <a:pt x="179" y="411"/>
                  </a:cubicBezTo>
                  <a:cubicBezTo>
                    <a:pt x="174" y="407"/>
                    <a:pt x="174" y="407"/>
                    <a:pt x="174" y="407"/>
                  </a:cubicBezTo>
                  <a:cubicBezTo>
                    <a:pt x="130" y="375"/>
                    <a:pt x="104" y="324"/>
                    <a:pt x="104" y="270"/>
                  </a:cubicBezTo>
                  <a:cubicBezTo>
                    <a:pt x="104" y="191"/>
                    <a:pt x="166" y="120"/>
                    <a:pt x="248" y="104"/>
                  </a:cubicBezTo>
                  <a:cubicBezTo>
                    <a:pt x="248" y="104"/>
                    <a:pt x="263" y="100"/>
                    <a:pt x="285" y="100"/>
                  </a:cubicBezTo>
                  <a:cubicBezTo>
                    <a:pt x="311" y="100"/>
                    <a:pt x="329" y="105"/>
                    <a:pt x="329" y="105"/>
                  </a:cubicBezTo>
                  <a:cubicBezTo>
                    <a:pt x="420" y="126"/>
                    <a:pt x="448" y="216"/>
                    <a:pt x="478" y="311"/>
                  </a:cubicBezTo>
                  <a:cubicBezTo>
                    <a:pt x="481" y="320"/>
                    <a:pt x="484" y="329"/>
                    <a:pt x="486" y="337"/>
                  </a:cubicBezTo>
                  <a:cubicBezTo>
                    <a:pt x="435" y="337"/>
                    <a:pt x="435" y="337"/>
                    <a:pt x="435" y="337"/>
                  </a:cubicBezTo>
                  <a:cubicBezTo>
                    <a:pt x="435" y="406"/>
                    <a:pt x="435" y="406"/>
                    <a:pt x="435" y="406"/>
                  </a:cubicBezTo>
                  <a:cubicBezTo>
                    <a:pt x="435" y="430"/>
                    <a:pt x="415" y="450"/>
                    <a:pt x="391" y="450"/>
                  </a:cubicBezTo>
                  <a:cubicBezTo>
                    <a:pt x="341" y="450"/>
                    <a:pt x="341" y="450"/>
                    <a:pt x="341" y="450"/>
                  </a:cubicBezTo>
                  <a:cubicBezTo>
                    <a:pt x="341" y="576"/>
                    <a:pt x="341" y="576"/>
                    <a:pt x="341" y="576"/>
                  </a:cubicBezTo>
                  <a:cubicBezTo>
                    <a:pt x="576" y="576"/>
                    <a:pt x="576" y="576"/>
                    <a:pt x="576" y="576"/>
                  </a:cubicBezTo>
                  <a:cubicBezTo>
                    <a:pt x="576" y="0"/>
                    <a:pt x="576" y="0"/>
                    <a:pt x="576" y="0"/>
                  </a:cubicBezTo>
                  <a:lnTo>
                    <a:pt x="0" y="0"/>
                  </a:lnTo>
                  <a:close/>
                  <a:moveTo>
                    <a:pt x="551" y="551"/>
                  </a:moveTo>
                  <a:cubicBezTo>
                    <a:pt x="366" y="551"/>
                    <a:pt x="366" y="551"/>
                    <a:pt x="366" y="551"/>
                  </a:cubicBezTo>
                  <a:cubicBezTo>
                    <a:pt x="366" y="474"/>
                    <a:pt x="366" y="474"/>
                    <a:pt x="366" y="474"/>
                  </a:cubicBezTo>
                  <a:cubicBezTo>
                    <a:pt x="391" y="474"/>
                    <a:pt x="391" y="474"/>
                    <a:pt x="391" y="474"/>
                  </a:cubicBezTo>
                  <a:cubicBezTo>
                    <a:pt x="429" y="474"/>
                    <a:pt x="460" y="444"/>
                    <a:pt x="460" y="406"/>
                  </a:cubicBezTo>
                  <a:cubicBezTo>
                    <a:pt x="460" y="362"/>
                    <a:pt x="460" y="362"/>
                    <a:pt x="460" y="362"/>
                  </a:cubicBezTo>
                  <a:cubicBezTo>
                    <a:pt x="490" y="362"/>
                    <a:pt x="490" y="362"/>
                    <a:pt x="490" y="362"/>
                  </a:cubicBezTo>
                  <a:cubicBezTo>
                    <a:pt x="497" y="362"/>
                    <a:pt x="504" y="359"/>
                    <a:pt x="508" y="353"/>
                  </a:cubicBezTo>
                  <a:cubicBezTo>
                    <a:pt x="512" y="348"/>
                    <a:pt x="513" y="340"/>
                    <a:pt x="511" y="334"/>
                  </a:cubicBezTo>
                  <a:cubicBezTo>
                    <a:pt x="508" y="324"/>
                    <a:pt x="505" y="314"/>
                    <a:pt x="502" y="304"/>
                  </a:cubicBezTo>
                  <a:cubicBezTo>
                    <a:pt x="470" y="204"/>
                    <a:pt x="438" y="102"/>
                    <a:pt x="329" y="80"/>
                  </a:cubicBezTo>
                  <a:cubicBezTo>
                    <a:pt x="329" y="80"/>
                    <a:pt x="310" y="75"/>
                    <a:pt x="290" y="75"/>
                  </a:cubicBezTo>
                  <a:cubicBezTo>
                    <a:pt x="269" y="75"/>
                    <a:pt x="248" y="79"/>
                    <a:pt x="248" y="79"/>
                  </a:cubicBezTo>
                  <a:cubicBezTo>
                    <a:pt x="153" y="96"/>
                    <a:pt x="80" y="178"/>
                    <a:pt x="80" y="270"/>
                  </a:cubicBezTo>
                  <a:cubicBezTo>
                    <a:pt x="80" y="330"/>
                    <a:pt x="107" y="387"/>
                    <a:pt x="154" y="423"/>
                  </a:cubicBezTo>
                  <a:cubicBezTo>
                    <a:pt x="154" y="551"/>
                    <a:pt x="154" y="551"/>
                    <a:pt x="154" y="551"/>
                  </a:cubicBezTo>
                  <a:cubicBezTo>
                    <a:pt x="25" y="551"/>
                    <a:pt x="25" y="551"/>
                    <a:pt x="25" y="551"/>
                  </a:cubicBezTo>
                  <a:cubicBezTo>
                    <a:pt x="25" y="24"/>
                    <a:pt x="25" y="24"/>
                    <a:pt x="25" y="24"/>
                  </a:cubicBezTo>
                  <a:cubicBezTo>
                    <a:pt x="551" y="24"/>
                    <a:pt x="551" y="24"/>
                    <a:pt x="551" y="24"/>
                  </a:cubicBezTo>
                  <a:lnTo>
                    <a:pt x="551" y="551"/>
                  </a:lnTo>
                  <a:close/>
                </a:path>
              </a:pathLst>
            </a:custGeom>
            <a:solidFill>
              <a:srgbClr val="43434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8" name="Google Shape;148;p23"/>
            <p:cNvSpPr/>
            <p:nvPr/>
          </p:nvSpPr>
          <p:spPr>
            <a:xfrm>
              <a:off x="4438650" y="474663"/>
              <a:ext cx="339725" cy="339725"/>
            </a:xfrm>
            <a:custGeom>
              <a:rect b="b" l="l" r="r" t="t"/>
              <a:pathLst>
                <a:path extrusionOk="0" h="146" w="146">
                  <a:moveTo>
                    <a:pt x="128" y="56"/>
                  </a:moveTo>
                  <a:cubicBezTo>
                    <a:pt x="143" y="47"/>
                    <a:pt x="143" y="47"/>
                    <a:pt x="143" y="47"/>
                  </a:cubicBezTo>
                  <a:cubicBezTo>
                    <a:pt x="131" y="26"/>
                    <a:pt x="131" y="26"/>
                    <a:pt x="131" y="26"/>
                  </a:cubicBezTo>
                  <a:cubicBezTo>
                    <a:pt x="116" y="35"/>
                    <a:pt x="116" y="35"/>
                    <a:pt x="116" y="35"/>
                  </a:cubicBezTo>
                  <a:cubicBezTo>
                    <a:pt x="115" y="34"/>
                    <a:pt x="114" y="32"/>
                    <a:pt x="112" y="31"/>
                  </a:cubicBezTo>
                  <a:cubicBezTo>
                    <a:pt x="121" y="17"/>
                    <a:pt x="121" y="17"/>
                    <a:pt x="121" y="17"/>
                  </a:cubicBezTo>
                  <a:cubicBezTo>
                    <a:pt x="100" y="4"/>
                    <a:pt x="100" y="4"/>
                    <a:pt x="100" y="4"/>
                  </a:cubicBezTo>
                  <a:cubicBezTo>
                    <a:pt x="91" y="19"/>
                    <a:pt x="91" y="19"/>
                    <a:pt x="91" y="19"/>
                  </a:cubicBezTo>
                  <a:cubicBezTo>
                    <a:pt x="89" y="18"/>
                    <a:pt x="87" y="17"/>
                    <a:pt x="85" y="17"/>
                  </a:cubicBezTo>
                  <a:cubicBezTo>
                    <a:pt x="85" y="0"/>
                    <a:pt x="85" y="0"/>
                    <a:pt x="85" y="0"/>
                  </a:cubicBezTo>
                  <a:cubicBezTo>
                    <a:pt x="61" y="0"/>
                    <a:pt x="61" y="0"/>
                    <a:pt x="61" y="0"/>
                  </a:cubicBezTo>
                  <a:cubicBezTo>
                    <a:pt x="61" y="17"/>
                    <a:pt x="61" y="17"/>
                    <a:pt x="61" y="17"/>
                  </a:cubicBezTo>
                  <a:cubicBezTo>
                    <a:pt x="58" y="17"/>
                    <a:pt x="56" y="18"/>
                    <a:pt x="53" y="19"/>
                  </a:cubicBezTo>
                  <a:cubicBezTo>
                    <a:pt x="44" y="5"/>
                    <a:pt x="44" y="5"/>
                    <a:pt x="44" y="5"/>
                  </a:cubicBezTo>
                  <a:cubicBezTo>
                    <a:pt x="23" y="18"/>
                    <a:pt x="23" y="18"/>
                    <a:pt x="23" y="18"/>
                  </a:cubicBezTo>
                  <a:cubicBezTo>
                    <a:pt x="32" y="32"/>
                    <a:pt x="32" y="32"/>
                    <a:pt x="32" y="32"/>
                  </a:cubicBezTo>
                  <a:cubicBezTo>
                    <a:pt x="32" y="33"/>
                    <a:pt x="31" y="34"/>
                    <a:pt x="31" y="34"/>
                  </a:cubicBezTo>
                  <a:cubicBezTo>
                    <a:pt x="16" y="25"/>
                    <a:pt x="16" y="25"/>
                    <a:pt x="16" y="25"/>
                  </a:cubicBezTo>
                  <a:cubicBezTo>
                    <a:pt x="3" y="47"/>
                    <a:pt x="3" y="47"/>
                    <a:pt x="3" y="47"/>
                  </a:cubicBezTo>
                  <a:cubicBezTo>
                    <a:pt x="18" y="55"/>
                    <a:pt x="18" y="55"/>
                    <a:pt x="18" y="55"/>
                  </a:cubicBezTo>
                  <a:cubicBezTo>
                    <a:pt x="18" y="57"/>
                    <a:pt x="17" y="59"/>
                    <a:pt x="17" y="61"/>
                  </a:cubicBezTo>
                  <a:cubicBezTo>
                    <a:pt x="0" y="61"/>
                    <a:pt x="0" y="61"/>
                    <a:pt x="0" y="61"/>
                  </a:cubicBezTo>
                  <a:cubicBezTo>
                    <a:pt x="0" y="85"/>
                    <a:pt x="0" y="85"/>
                    <a:pt x="0" y="85"/>
                  </a:cubicBezTo>
                  <a:cubicBezTo>
                    <a:pt x="17" y="85"/>
                    <a:pt x="17" y="85"/>
                    <a:pt x="17" y="85"/>
                  </a:cubicBezTo>
                  <a:cubicBezTo>
                    <a:pt x="17" y="87"/>
                    <a:pt x="18" y="88"/>
                    <a:pt x="18" y="90"/>
                  </a:cubicBezTo>
                  <a:cubicBezTo>
                    <a:pt x="3" y="98"/>
                    <a:pt x="3" y="98"/>
                    <a:pt x="3" y="98"/>
                  </a:cubicBezTo>
                  <a:cubicBezTo>
                    <a:pt x="15" y="120"/>
                    <a:pt x="15" y="120"/>
                    <a:pt x="15" y="120"/>
                  </a:cubicBezTo>
                  <a:cubicBezTo>
                    <a:pt x="30" y="111"/>
                    <a:pt x="30" y="111"/>
                    <a:pt x="30" y="111"/>
                  </a:cubicBezTo>
                  <a:cubicBezTo>
                    <a:pt x="31" y="112"/>
                    <a:pt x="32" y="113"/>
                    <a:pt x="33" y="114"/>
                  </a:cubicBezTo>
                  <a:cubicBezTo>
                    <a:pt x="24" y="129"/>
                    <a:pt x="24" y="129"/>
                    <a:pt x="24" y="129"/>
                  </a:cubicBezTo>
                  <a:cubicBezTo>
                    <a:pt x="45" y="142"/>
                    <a:pt x="45" y="142"/>
                    <a:pt x="45" y="142"/>
                  </a:cubicBezTo>
                  <a:cubicBezTo>
                    <a:pt x="54" y="127"/>
                    <a:pt x="54" y="127"/>
                    <a:pt x="54" y="127"/>
                  </a:cubicBezTo>
                  <a:cubicBezTo>
                    <a:pt x="56" y="128"/>
                    <a:pt x="59" y="129"/>
                    <a:pt x="61" y="129"/>
                  </a:cubicBezTo>
                  <a:cubicBezTo>
                    <a:pt x="61" y="146"/>
                    <a:pt x="61" y="146"/>
                    <a:pt x="61" y="146"/>
                  </a:cubicBezTo>
                  <a:cubicBezTo>
                    <a:pt x="85" y="146"/>
                    <a:pt x="85" y="146"/>
                    <a:pt x="85" y="146"/>
                  </a:cubicBezTo>
                  <a:cubicBezTo>
                    <a:pt x="85" y="129"/>
                    <a:pt x="85" y="129"/>
                    <a:pt x="85" y="129"/>
                  </a:cubicBezTo>
                  <a:cubicBezTo>
                    <a:pt x="88" y="128"/>
                    <a:pt x="90" y="128"/>
                    <a:pt x="93" y="127"/>
                  </a:cubicBezTo>
                  <a:cubicBezTo>
                    <a:pt x="102" y="141"/>
                    <a:pt x="102" y="141"/>
                    <a:pt x="102" y="141"/>
                  </a:cubicBezTo>
                  <a:cubicBezTo>
                    <a:pt x="123" y="128"/>
                    <a:pt x="123" y="128"/>
                    <a:pt x="123" y="128"/>
                  </a:cubicBezTo>
                  <a:cubicBezTo>
                    <a:pt x="113" y="114"/>
                    <a:pt x="113" y="114"/>
                    <a:pt x="113" y="114"/>
                  </a:cubicBezTo>
                  <a:cubicBezTo>
                    <a:pt x="114" y="113"/>
                    <a:pt x="115" y="112"/>
                    <a:pt x="115" y="112"/>
                  </a:cubicBezTo>
                  <a:cubicBezTo>
                    <a:pt x="130" y="120"/>
                    <a:pt x="130" y="120"/>
                    <a:pt x="130" y="120"/>
                  </a:cubicBezTo>
                  <a:cubicBezTo>
                    <a:pt x="143" y="99"/>
                    <a:pt x="143" y="99"/>
                    <a:pt x="143" y="99"/>
                  </a:cubicBezTo>
                  <a:cubicBezTo>
                    <a:pt x="128" y="91"/>
                    <a:pt x="128" y="91"/>
                    <a:pt x="128" y="91"/>
                  </a:cubicBezTo>
                  <a:cubicBezTo>
                    <a:pt x="128" y="89"/>
                    <a:pt x="129" y="87"/>
                    <a:pt x="129" y="85"/>
                  </a:cubicBezTo>
                  <a:cubicBezTo>
                    <a:pt x="146" y="85"/>
                    <a:pt x="146" y="85"/>
                    <a:pt x="146" y="85"/>
                  </a:cubicBezTo>
                  <a:cubicBezTo>
                    <a:pt x="146" y="61"/>
                    <a:pt x="146" y="61"/>
                    <a:pt x="146" y="61"/>
                  </a:cubicBezTo>
                  <a:cubicBezTo>
                    <a:pt x="129" y="61"/>
                    <a:pt x="129" y="61"/>
                    <a:pt x="129" y="61"/>
                  </a:cubicBezTo>
                  <a:cubicBezTo>
                    <a:pt x="129" y="59"/>
                    <a:pt x="128" y="58"/>
                    <a:pt x="128" y="56"/>
                  </a:cubicBezTo>
                  <a:close/>
                  <a:moveTo>
                    <a:pt x="40" y="73"/>
                  </a:moveTo>
                  <a:cubicBezTo>
                    <a:pt x="40" y="55"/>
                    <a:pt x="55" y="40"/>
                    <a:pt x="73" y="40"/>
                  </a:cubicBezTo>
                  <a:cubicBezTo>
                    <a:pt x="91" y="40"/>
                    <a:pt x="106" y="55"/>
                    <a:pt x="106" y="73"/>
                  </a:cubicBezTo>
                  <a:cubicBezTo>
                    <a:pt x="106" y="91"/>
                    <a:pt x="91" y="106"/>
                    <a:pt x="73" y="106"/>
                  </a:cubicBezTo>
                  <a:cubicBezTo>
                    <a:pt x="55" y="106"/>
                    <a:pt x="40" y="91"/>
                    <a:pt x="40" y="73"/>
                  </a:cubicBezTo>
                  <a:close/>
                </a:path>
              </a:pathLst>
            </a:custGeom>
            <a:solidFill>
              <a:srgbClr val="43434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9" name="Google Shape;149;p23"/>
            <p:cNvSpPr/>
            <p:nvPr/>
          </p:nvSpPr>
          <p:spPr>
            <a:xfrm>
              <a:off x="4765675" y="338138"/>
              <a:ext cx="254000" cy="252413"/>
            </a:xfrm>
            <a:custGeom>
              <a:rect b="b" l="l" r="r" t="t"/>
              <a:pathLst>
                <a:path extrusionOk="0" h="109" w="109">
                  <a:moveTo>
                    <a:pt x="87" y="100"/>
                  </a:moveTo>
                  <a:cubicBezTo>
                    <a:pt x="82" y="88"/>
                    <a:pt x="82" y="88"/>
                    <a:pt x="82" y="88"/>
                  </a:cubicBezTo>
                  <a:cubicBezTo>
                    <a:pt x="84" y="86"/>
                    <a:pt x="86" y="84"/>
                    <a:pt x="88" y="82"/>
                  </a:cubicBezTo>
                  <a:cubicBezTo>
                    <a:pt x="99" y="87"/>
                    <a:pt x="99" y="87"/>
                    <a:pt x="99" y="87"/>
                  </a:cubicBezTo>
                  <a:cubicBezTo>
                    <a:pt x="109" y="65"/>
                    <a:pt x="109" y="65"/>
                    <a:pt x="109" y="65"/>
                  </a:cubicBezTo>
                  <a:cubicBezTo>
                    <a:pt x="97" y="60"/>
                    <a:pt x="97" y="60"/>
                    <a:pt x="97" y="60"/>
                  </a:cubicBezTo>
                  <a:cubicBezTo>
                    <a:pt x="98" y="57"/>
                    <a:pt x="98" y="54"/>
                    <a:pt x="97" y="51"/>
                  </a:cubicBezTo>
                  <a:cubicBezTo>
                    <a:pt x="109" y="46"/>
                    <a:pt x="109" y="46"/>
                    <a:pt x="109" y="46"/>
                  </a:cubicBezTo>
                  <a:cubicBezTo>
                    <a:pt x="100" y="23"/>
                    <a:pt x="100" y="23"/>
                    <a:pt x="100" y="23"/>
                  </a:cubicBezTo>
                  <a:cubicBezTo>
                    <a:pt x="88" y="28"/>
                    <a:pt x="88" y="28"/>
                    <a:pt x="88" y="28"/>
                  </a:cubicBezTo>
                  <a:cubicBezTo>
                    <a:pt x="86" y="26"/>
                    <a:pt x="84" y="24"/>
                    <a:pt x="82" y="22"/>
                  </a:cubicBezTo>
                  <a:cubicBezTo>
                    <a:pt x="87" y="10"/>
                    <a:pt x="87" y="10"/>
                    <a:pt x="87" y="10"/>
                  </a:cubicBezTo>
                  <a:cubicBezTo>
                    <a:pt x="65" y="0"/>
                    <a:pt x="65" y="0"/>
                    <a:pt x="65" y="0"/>
                  </a:cubicBezTo>
                  <a:cubicBezTo>
                    <a:pt x="59" y="12"/>
                    <a:pt x="59" y="12"/>
                    <a:pt x="59" y="12"/>
                  </a:cubicBezTo>
                  <a:cubicBezTo>
                    <a:pt x="56" y="12"/>
                    <a:pt x="53" y="12"/>
                    <a:pt x="50" y="12"/>
                  </a:cubicBezTo>
                  <a:cubicBezTo>
                    <a:pt x="45" y="0"/>
                    <a:pt x="45" y="0"/>
                    <a:pt x="45" y="0"/>
                  </a:cubicBezTo>
                  <a:cubicBezTo>
                    <a:pt x="22" y="9"/>
                    <a:pt x="22" y="9"/>
                    <a:pt x="22" y="9"/>
                  </a:cubicBezTo>
                  <a:cubicBezTo>
                    <a:pt x="27" y="22"/>
                    <a:pt x="27" y="22"/>
                    <a:pt x="27" y="22"/>
                  </a:cubicBezTo>
                  <a:cubicBezTo>
                    <a:pt x="25" y="23"/>
                    <a:pt x="24" y="25"/>
                    <a:pt x="22" y="27"/>
                  </a:cubicBezTo>
                  <a:cubicBezTo>
                    <a:pt x="10" y="22"/>
                    <a:pt x="10" y="22"/>
                    <a:pt x="10" y="22"/>
                  </a:cubicBezTo>
                  <a:cubicBezTo>
                    <a:pt x="0" y="44"/>
                    <a:pt x="0" y="44"/>
                    <a:pt x="0" y="44"/>
                  </a:cubicBezTo>
                  <a:cubicBezTo>
                    <a:pt x="12" y="50"/>
                    <a:pt x="12" y="50"/>
                    <a:pt x="12" y="50"/>
                  </a:cubicBezTo>
                  <a:cubicBezTo>
                    <a:pt x="12" y="53"/>
                    <a:pt x="12" y="55"/>
                    <a:pt x="12" y="58"/>
                  </a:cubicBezTo>
                  <a:cubicBezTo>
                    <a:pt x="0" y="63"/>
                    <a:pt x="0" y="63"/>
                    <a:pt x="0" y="63"/>
                  </a:cubicBezTo>
                  <a:cubicBezTo>
                    <a:pt x="9" y="86"/>
                    <a:pt x="9" y="86"/>
                    <a:pt x="9" y="86"/>
                  </a:cubicBezTo>
                  <a:cubicBezTo>
                    <a:pt x="21" y="81"/>
                    <a:pt x="21" y="81"/>
                    <a:pt x="21" y="81"/>
                  </a:cubicBezTo>
                  <a:cubicBezTo>
                    <a:pt x="22" y="84"/>
                    <a:pt x="25" y="86"/>
                    <a:pt x="27" y="88"/>
                  </a:cubicBezTo>
                  <a:cubicBezTo>
                    <a:pt x="22" y="99"/>
                    <a:pt x="22" y="99"/>
                    <a:pt x="22" y="99"/>
                  </a:cubicBezTo>
                  <a:cubicBezTo>
                    <a:pt x="44" y="109"/>
                    <a:pt x="44" y="109"/>
                    <a:pt x="44" y="109"/>
                  </a:cubicBezTo>
                  <a:cubicBezTo>
                    <a:pt x="49" y="98"/>
                    <a:pt x="49" y="98"/>
                    <a:pt x="49" y="98"/>
                  </a:cubicBezTo>
                  <a:cubicBezTo>
                    <a:pt x="51" y="98"/>
                    <a:pt x="53" y="98"/>
                    <a:pt x="55" y="98"/>
                  </a:cubicBezTo>
                  <a:cubicBezTo>
                    <a:pt x="56" y="98"/>
                    <a:pt x="58" y="98"/>
                    <a:pt x="59" y="98"/>
                  </a:cubicBezTo>
                  <a:cubicBezTo>
                    <a:pt x="64" y="109"/>
                    <a:pt x="64" y="109"/>
                    <a:pt x="64" y="109"/>
                  </a:cubicBezTo>
                  <a:lnTo>
                    <a:pt x="87" y="100"/>
                  </a:lnTo>
                  <a:close/>
                  <a:moveTo>
                    <a:pt x="47" y="72"/>
                  </a:moveTo>
                  <a:cubicBezTo>
                    <a:pt x="43" y="70"/>
                    <a:pt x="39" y="66"/>
                    <a:pt x="38" y="62"/>
                  </a:cubicBezTo>
                  <a:cubicBezTo>
                    <a:pt x="36" y="57"/>
                    <a:pt x="36" y="52"/>
                    <a:pt x="38" y="48"/>
                  </a:cubicBezTo>
                  <a:cubicBezTo>
                    <a:pt x="40" y="43"/>
                    <a:pt x="43" y="40"/>
                    <a:pt x="48" y="38"/>
                  </a:cubicBezTo>
                  <a:cubicBezTo>
                    <a:pt x="50" y="37"/>
                    <a:pt x="52" y="37"/>
                    <a:pt x="55" y="37"/>
                  </a:cubicBezTo>
                  <a:cubicBezTo>
                    <a:pt x="57" y="37"/>
                    <a:pt x="59" y="37"/>
                    <a:pt x="62" y="38"/>
                  </a:cubicBezTo>
                  <a:cubicBezTo>
                    <a:pt x="66" y="40"/>
                    <a:pt x="70" y="44"/>
                    <a:pt x="72" y="48"/>
                  </a:cubicBezTo>
                  <a:cubicBezTo>
                    <a:pt x="73" y="53"/>
                    <a:pt x="73" y="58"/>
                    <a:pt x="71" y="62"/>
                  </a:cubicBezTo>
                  <a:cubicBezTo>
                    <a:pt x="69" y="67"/>
                    <a:pt x="66" y="70"/>
                    <a:pt x="61" y="72"/>
                  </a:cubicBezTo>
                  <a:cubicBezTo>
                    <a:pt x="57" y="74"/>
                    <a:pt x="52" y="74"/>
                    <a:pt x="47" y="72"/>
                  </a:cubicBezTo>
                  <a:close/>
                </a:path>
              </a:pathLst>
            </a:custGeom>
            <a:solidFill>
              <a:srgbClr val="43434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50" name="Google Shape;150;p23"/>
          <p:cNvGrpSpPr/>
          <p:nvPr/>
        </p:nvGrpSpPr>
        <p:grpSpPr>
          <a:xfrm>
            <a:off x="2037100" y="1992838"/>
            <a:ext cx="1682575" cy="1568700"/>
            <a:chOff x="3383325" y="1089638"/>
            <a:chExt cx="1682575" cy="1568700"/>
          </a:xfrm>
        </p:grpSpPr>
        <p:sp>
          <p:nvSpPr>
            <p:cNvPr id="151" name="Google Shape;151;p23"/>
            <p:cNvSpPr/>
            <p:nvPr/>
          </p:nvSpPr>
          <p:spPr>
            <a:xfrm>
              <a:off x="3383325" y="1089638"/>
              <a:ext cx="1568700" cy="1568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3"/>
            <p:cNvSpPr/>
            <p:nvPr/>
          </p:nvSpPr>
          <p:spPr>
            <a:xfrm>
              <a:off x="3497200" y="1089638"/>
              <a:ext cx="1568700" cy="1568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 name="Google Shape;153;p23"/>
            <p:cNvPicPr preferRelativeResize="0"/>
            <p:nvPr/>
          </p:nvPicPr>
          <p:blipFill>
            <a:blip r:embed="rId3">
              <a:alphaModFix/>
            </a:blip>
            <a:stretch>
              <a:fillRect/>
            </a:stretch>
          </p:blipFill>
          <p:spPr>
            <a:xfrm>
              <a:off x="3744288" y="1450598"/>
              <a:ext cx="846775" cy="846775"/>
            </a:xfrm>
            <a:prstGeom prst="rect">
              <a:avLst/>
            </a:prstGeom>
            <a:noFill/>
            <a:ln>
              <a:noFill/>
            </a:ln>
          </p:spPr>
        </p:pic>
      </p:grpSp>
      <p:sp>
        <p:nvSpPr>
          <p:cNvPr id="154" name="Google Shape;154;p23"/>
          <p:cNvSpPr txBox="1"/>
          <p:nvPr/>
        </p:nvSpPr>
        <p:spPr>
          <a:xfrm>
            <a:off x="628651" y="273845"/>
            <a:ext cx="7886700" cy="738225"/>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GB" sz="3200" u="none" cap="none" strike="noStrike">
                <a:solidFill>
                  <a:srgbClr val="000000"/>
                </a:solidFill>
                <a:latin typeface="Arial"/>
                <a:ea typeface="Arial"/>
                <a:cs typeface="Arial"/>
                <a:sym typeface="Arial"/>
              </a:rPr>
              <a:t>Purpose of </a:t>
            </a:r>
            <a:r>
              <a:rPr b="1" i="0" lang="en-GB" sz="3200" u="none" cap="none" strike="noStrike">
                <a:solidFill>
                  <a:srgbClr val="000000"/>
                </a:solidFill>
                <a:latin typeface="Arial"/>
                <a:ea typeface="Arial"/>
                <a:cs typeface="Arial"/>
                <a:sym typeface="Arial"/>
              </a:rPr>
              <a:t>today</a:t>
            </a:r>
            <a:endParaRPr b="1" i="0" sz="3200" u="none" cap="none" strike="noStrike">
              <a:solidFill>
                <a:srgbClr val="000000"/>
              </a:solidFill>
              <a:latin typeface="Arial"/>
              <a:ea typeface="Arial"/>
              <a:cs typeface="Arial"/>
              <a:sym typeface="Arial"/>
            </a:endParaRPr>
          </a:p>
        </p:txBody>
      </p:sp>
      <p:sp>
        <p:nvSpPr>
          <p:cNvPr id="155" name="Google Shape;155;p23"/>
          <p:cNvSpPr/>
          <p:nvPr/>
        </p:nvSpPr>
        <p:spPr>
          <a:xfrm>
            <a:off x="4399325" y="1631113"/>
            <a:ext cx="5217300" cy="272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GB" sz="1100">
                <a:solidFill>
                  <a:schemeClr val="dk1"/>
                </a:solidFill>
              </a:rPr>
              <a:t>TW2 Github issues</a:t>
            </a:r>
            <a:endParaRPr sz="1100"/>
          </a:p>
        </p:txBody>
      </p:sp>
      <p:sp>
        <p:nvSpPr>
          <p:cNvPr id="156" name="Google Shape;156;p23"/>
          <p:cNvSpPr/>
          <p:nvPr/>
        </p:nvSpPr>
        <p:spPr>
          <a:xfrm>
            <a:off x="4399325" y="2272900"/>
            <a:ext cx="5609400" cy="272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GB" sz="1100">
                <a:solidFill>
                  <a:schemeClr val="dk1"/>
                </a:solidFill>
              </a:rPr>
              <a:t>Changes to the Core - Air - Water Models</a:t>
            </a:r>
            <a:endParaRPr sz="1100"/>
          </a:p>
        </p:txBody>
      </p:sp>
      <p:sp>
        <p:nvSpPr>
          <p:cNvPr id="157" name="Google Shape;157;p23"/>
          <p:cNvSpPr/>
          <p:nvPr/>
        </p:nvSpPr>
        <p:spPr>
          <a:xfrm>
            <a:off x="3808475" y="3529850"/>
            <a:ext cx="457200" cy="457200"/>
          </a:xfrm>
          <a:custGeom>
            <a:rect b="b" l="l" r="r" t="t"/>
            <a:pathLst>
              <a:path extrusionOk="0" h="346" w="346">
                <a:moveTo>
                  <a:pt x="0" y="0"/>
                </a:moveTo>
                <a:cubicBezTo>
                  <a:pt x="0" y="346"/>
                  <a:pt x="0" y="346"/>
                  <a:pt x="0" y="346"/>
                </a:cubicBezTo>
                <a:cubicBezTo>
                  <a:pt x="346" y="346"/>
                  <a:pt x="346" y="346"/>
                  <a:pt x="346" y="346"/>
                </a:cubicBezTo>
                <a:cubicBezTo>
                  <a:pt x="346" y="0"/>
                  <a:pt x="346" y="0"/>
                  <a:pt x="346" y="0"/>
                </a:cubicBezTo>
                <a:lnTo>
                  <a:pt x="0" y="0"/>
                </a:lnTo>
                <a:close/>
                <a:moveTo>
                  <a:pt x="332" y="331"/>
                </a:moveTo>
                <a:cubicBezTo>
                  <a:pt x="15" y="331"/>
                  <a:pt x="15" y="331"/>
                  <a:pt x="15" y="331"/>
                </a:cubicBezTo>
                <a:cubicBezTo>
                  <a:pt x="15" y="15"/>
                  <a:pt x="15" y="15"/>
                  <a:pt x="15" y="15"/>
                </a:cubicBezTo>
                <a:cubicBezTo>
                  <a:pt x="332" y="15"/>
                  <a:pt x="332" y="15"/>
                  <a:pt x="332" y="15"/>
                </a:cubicBezTo>
                <a:lnTo>
                  <a:pt x="332" y="331"/>
                </a:lnTo>
                <a:close/>
                <a:moveTo>
                  <a:pt x="80" y="145"/>
                </a:moveTo>
                <a:cubicBezTo>
                  <a:pt x="32" y="239"/>
                  <a:pt x="32" y="239"/>
                  <a:pt x="32" y="239"/>
                </a:cubicBezTo>
                <a:cubicBezTo>
                  <a:pt x="127" y="239"/>
                  <a:pt x="127" y="239"/>
                  <a:pt x="127" y="239"/>
                </a:cubicBezTo>
                <a:lnTo>
                  <a:pt x="80" y="145"/>
                </a:lnTo>
                <a:close/>
                <a:moveTo>
                  <a:pt x="80" y="178"/>
                </a:moveTo>
                <a:cubicBezTo>
                  <a:pt x="103" y="224"/>
                  <a:pt x="103" y="224"/>
                  <a:pt x="103" y="224"/>
                </a:cubicBezTo>
                <a:cubicBezTo>
                  <a:pt x="56" y="224"/>
                  <a:pt x="56" y="224"/>
                  <a:pt x="56" y="224"/>
                </a:cubicBezTo>
                <a:lnTo>
                  <a:pt x="80" y="178"/>
                </a:lnTo>
                <a:close/>
                <a:moveTo>
                  <a:pt x="219" y="195"/>
                </a:moveTo>
                <a:cubicBezTo>
                  <a:pt x="315" y="195"/>
                  <a:pt x="315" y="195"/>
                  <a:pt x="315" y="195"/>
                </a:cubicBezTo>
                <a:cubicBezTo>
                  <a:pt x="267" y="101"/>
                  <a:pt x="267" y="101"/>
                  <a:pt x="267" y="101"/>
                </a:cubicBezTo>
                <a:lnTo>
                  <a:pt x="219" y="195"/>
                </a:lnTo>
                <a:close/>
                <a:moveTo>
                  <a:pt x="243" y="180"/>
                </a:moveTo>
                <a:cubicBezTo>
                  <a:pt x="267" y="133"/>
                  <a:pt x="267" y="133"/>
                  <a:pt x="267" y="133"/>
                </a:cubicBezTo>
                <a:cubicBezTo>
                  <a:pt x="291" y="180"/>
                  <a:pt x="291" y="180"/>
                  <a:pt x="291" y="180"/>
                </a:cubicBezTo>
                <a:lnTo>
                  <a:pt x="243" y="180"/>
                </a:lnTo>
                <a:close/>
                <a:moveTo>
                  <a:pt x="83" y="104"/>
                </a:moveTo>
                <a:cubicBezTo>
                  <a:pt x="136" y="95"/>
                  <a:pt x="136" y="95"/>
                  <a:pt x="136" y="95"/>
                </a:cubicBezTo>
                <a:cubicBezTo>
                  <a:pt x="140" y="107"/>
                  <a:pt x="151" y="116"/>
                  <a:pt x="164" y="119"/>
                </a:cubicBezTo>
                <a:cubicBezTo>
                  <a:pt x="164" y="295"/>
                  <a:pt x="164" y="295"/>
                  <a:pt x="164" y="295"/>
                </a:cubicBezTo>
                <a:cubicBezTo>
                  <a:pt x="120" y="295"/>
                  <a:pt x="120" y="295"/>
                  <a:pt x="120" y="295"/>
                </a:cubicBezTo>
                <a:cubicBezTo>
                  <a:pt x="120" y="310"/>
                  <a:pt x="120" y="310"/>
                  <a:pt x="120" y="310"/>
                </a:cubicBezTo>
                <a:cubicBezTo>
                  <a:pt x="227" y="310"/>
                  <a:pt x="227" y="310"/>
                  <a:pt x="227" y="310"/>
                </a:cubicBezTo>
                <a:cubicBezTo>
                  <a:pt x="227" y="295"/>
                  <a:pt x="227" y="295"/>
                  <a:pt x="227" y="295"/>
                </a:cubicBezTo>
                <a:cubicBezTo>
                  <a:pt x="179" y="295"/>
                  <a:pt x="179" y="295"/>
                  <a:pt x="179" y="295"/>
                </a:cubicBezTo>
                <a:cubicBezTo>
                  <a:pt x="179" y="119"/>
                  <a:pt x="179" y="119"/>
                  <a:pt x="179" y="119"/>
                </a:cubicBezTo>
                <a:cubicBezTo>
                  <a:pt x="197" y="115"/>
                  <a:pt x="210" y="100"/>
                  <a:pt x="210" y="81"/>
                </a:cubicBezTo>
                <a:cubicBezTo>
                  <a:pt x="210" y="81"/>
                  <a:pt x="210" y="81"/>
                  <a:pt x="210" y="81"/>
                </a:cubicBezTo>
                <a:cubicBezTo>
                  <a:pt x="260" y="71"/>
                  <a:pt x="260" y="71"/>
                  <a:pt x="260" y="71"/>
                </a:cubicBezTo>
                <a:cubicBezTo>
                  <a:pt x="260" y="81"/>
                  <a:pt x="260" y="81"/>
                  <a:pt x="260" y="81"/>
                </a:cubicBezTo>
                <a:cubicBezTo>
                  <a:pt x="275" y="81"/>
                  <a:pt x="275" y="81"/>
                  <a:pt x="275" y="81"/>
                </a:cubicBezTo>
                <a:cubicBezTo>
                  <a:pt x="275" y="54"/>
                  <a:pt x="275" y="54"/>
                  <a:pt x="275" y="54"/>
                </a:cubicBezTo>
                <a:cubicBezTo>
                  <a:pt x="207" y="66"/>
                  <a:pt x="207" y="66"/>
                  <a:pt x="207" y="66"/>
                </a:cubicBezTo>
                <a:cubicBezTo>
                  <a:pt x="201" y="52"/>
                  <a:pt x="187" y="43"/>
                  <a:pt x="172" y="43"/>
                </a:cubicBezTo>
                <a:cubicBezTo>
                  <a:pt x="151" y="43"/>
                  <a:pt x="134" y="59"/>
                  <a:pt x="133" y="80"/>
                </a:cubicBezTo>
                <a:cubicBezTo>
                  <a:pt x="68" y="92"/>
                  <a:pt x="68" y="92"/>
                  <a:pt x="68" y="92"/>
                </a:cubicBezTo>
                <a:cubicBezTo>
                  <a:pt x="68" y="121"/>
                  <a:pt x="68" y="121"/>
                  <a:pt x="68" y="121"/>
                </a:cubicBezTo>
                <a:cubicBezTo>
                  <a:pt x="83" y="121"/>
                  <a:pt x="83" y="121"/>
                  <a:pt x="83" y="121"/>
                </a:cubicBezTo>
                <a:lnTo>
                  <a:pt x="83" y="104"/>
                </a:lnTo>
                <a:close/>
                <a:moveTo>
                  <a:pt x="172" y="58"/>
                </a:moveTo>
                <a:cubicBezTo>
                  <a:pt x="185" y="58"/>
                  <a:pt x="195" y="68"/>
                  <a:pt x="195" y="81"/>
                </a:cubicBezTo>
                <a:cubicBezTo>
                  <a:pt x="195" y="94"/>
                  <a:pt x="185" y="105"/>
                  <a:pt x="172" y="105"/>
                </a:cubicBezTo>
                <a:cubicBezTo>
                  <a:pt x="159" y="105"/>
                  <a:pt x="148" y="94"/>
                  <a:pt x="148" y="81"/>
                </a:cubicBezTo>
                <a:cubicBezTo>
                  <a:pt x="148" y="68"/>
                  <a:pt x="159" y="58"/>
                  <a:pt x="172" y="58"/>
                </a:cubicBezTo>
                <a:close/>
              </a:path>
            </a:pathLst>
          </a:custGeom>
          <a:solidFill>
            <a:srgbClr val="434343"/>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800">
              <a:solidFill>
                <a:srgbClr val="D04A02"/>
              </a:solidFill>
              <a:latin typeface="Arial"/>
              <a:ea typeface="Arial"/>
              <a:cs typeface="Arial"/>
              <a:sym typeface="Arial"/>
            </a:endParaRPr>
          </a:p>
        </p:txBody>
      </p:sp>
      <p:sp>
        <p:nvSpPr>
          <p:cNvPr id="158" name="Google Shape;158;p23"/>
          <p:cNvSpPr/>
          <p:nvPr/>
        </p:nvSpPr>
        <p:spPr>
          <a:xfrm>
            <a:off x="4399325" y="2957675"/>
            <a:ext cx="4352700" cy="272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GB" sz="1100">
                <a:solidFill>
                  <a:schemeClr val="dk1"/>
                </a:solidFill>
              </a:rPr>
              <a:t>Attributes</a:t>
            </a:r>
            <a:endParaRPr sz="1100"/>
          </a:p>
        </p:txBody>
      </p:sp>
      <p:grpSp>
        <p:nvGrpSpPr>
          <p:cNvPr id="159" name="Google Shape;159;p23"/>
          <p:cNvGrpSpPr/>
          <p:nvPr/>
        </p:nvGrpSpPr>
        <p:grpSpPr>
          <a:xfrm>
            <a:off x="3808475" y="1541505"/>
            <a:ext cx="457199" cy="451340"/>
            <a:chOff x="1684338" y="1958975"/>
            <a:chExt cx="123825" cy="122238"/>
          </a:xfrm>
        </p:grpSpPr>
        <p:sp>
          <p:nvSpPr>
            <p:cNvPr id="160" name="Google Shape;160;p23"/>
            <p:cNvSpPr/>
            <p:nvPr/>
          </p:nvSpPr>
          <p:spPr>
            <a:xfrm>
              <a:off x="1684338" y="1958975"/>
              <a:ext cx="123825" cy="122238"/>
            </a:xfrm>
            <a:custGeom>
              <a:rect b="b" l="l" r="r" t="t"/>
              <a:pathLst>
                <a:path extrusionOk="0" h="77" w="78">
                  <a:moveTo>
                    <a:pt x="0" y="0"/>
                  </a:moveTo>
                  <a:lnTo>
                    <a:pt x="0" y="77"/>
                  </a:lnTo>
                  <a:lnTo>
                    <a:pt x="78" y="77"/>
                  </a:lnTo>
                  <a:lnTo>
                    <a:pt x="78" y="0"/>
                  </a:lnTo>
                  <a:lnTo>
                    <a:pt x="0" y="0"/>
                  </a:lnTo>
                  <a:close/>
                  <a:moveTo>
                    <a:pt x="74" y="74"/>
                  </a:moveTo>
                  <a:lnTo>
                    <a:pt x="3" y="74"/>
                  </a:lnTo>
                  <a:lnTo>
                    <a:pt x="3" y="3"/>
                  </a:lnTo>
                  <a:lnTo>
                    <a:pt x="74" y="3"/>
                  </a:lnTo>
                  <a:lnTo>
                    <a:pt x="74" y="74"/>
                  </a:lnTo>
                  <a:close/>
                </a:path>
              </a:pathLst>
            </a:custGeom>
            <a:solidFill>
              <a:srgbClr val="43434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1" name="Google Shape;161;p23"/>
            <p:cNvSpPr/>
            <p:nvPr/>
          </p:nvSpPr>
          <p:spPr>
            <a:xfrm>
              <a:off x="1704975" y="1971675"/>
              <a:ext cx="49213" cy="85725"/>
            </a:xfrm>
            <a:custGeom>
              <a:rect b="b" l="l" r="r" t="t"/>
              <a:pathLst>
                <a:path extrusionOk="0" h="398" w="229">
                  <a:moveTo>
                    <a:pt x="24" y="226"/>
                  </a:moveTo>
                  <a:cubicBezTo>
                    <a:pt x="24" y="136"/>
                    <a:pt x="95" y="63"/>
                    <a:pt x="184" y="60"/>
                  </a:cubicBezTo>
                  <a:cubicBezTo>
                    <a:pt x="163" y="80"/>
                    <a:pt x="163" y="80"/>
                    <a:pt x="163" y="80"/>
                  </a:cubicBezTo>
                  <a:cubicBezTo>
                    <a:pt x="181" y="97"/>
                    <a:pt x="181" y="97"/>
                    <a:pt x="181" y="97"/>
                  </a:cubicBezTo>
                  <a:cubicBezTo>
                    <a:pt x="229" y="49"/>
                    <a:pt x="229" y="49"/>
                    <a:pt x="229" y="49"/>
                  </a:cubicBezTo>
                  <a:cubicBezTo>
                    <a:pt x="181" y="0"/>
                    <a:pt x="181" y="0"/>
                    <a:pt x="181" y="0"/>
                  </a:cubicBezTo>
                  <a:cubicBezTo>
                    <a:pt x="163" y="17"/>
                    <a:pt x="163" y="17"/>
                    <a:pt x="163" y="17"/>
                  </a:cubicBezTo>
                  <a:cubicBezTo>
                    <a:pt x="181" y="35"/>
                    <a:pt x="181" y="35"/>
                    <a:pt x="181" y="35"/>
                  </a:cubicBezTo>
                  <a:cubicBezTo>
                    <a:pt x="80" y="40"/>
                    <a:pt x="0" y="124"/>
                    <a:pt x="0" y="226"/>
                  </a:cubicBezTo>
                  <a:cubicBezTo>
                    <a:pt x="0" y="301"/>
                    <a:pt x="44" y="367"/>
                    <a:pt x="107" y="398"/>
                  </a:cubicBezTo>
                  <a:cubicBezTo>
                    <a:pt x="115" y="374"/>
                    <a:pt x="115" y="374"/>
                    <a:pt x="115" y="374"/>
                  </a:cubicBezTo>
                  <a:cubicBezTo>
                    <a:pt x="61" y="346"/>
                    <a:pt x="24" y="290"/>
                    <a:pt x="24" y="226"/>
                  </a:cubicBezTo>
                  <a:close/>
                </a:path>
              </a:pathLst>
            </a:custGeom>
            <a:solidFill>
              <a:srgbClr val="43434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2" name="Google Shape;162;p23"/>
            <p:cNvSpPr/>
            <p:nvPr/>
          </p:nvSpPr>
          <p:spPr>
            <a:xfrm>
              <a:off x="1736725" y="1982788"/>
              <a:ext cx="49213" cy="85725"/>
            </a:xfrm>
            <a:custGeom>
              <a:rect b="b" l="l" r="r" t="t"/>
              <a:pathLst>
                <a:path extrusionOk="0" h="401" w="234">
                  <a:moveTo>
                    <a:pt x="234" y="175"/>
                  </a:moveTo>
                  <a:cubicBezTo>
                    <a:pt x="234" y="96"/>
                    <a:pt x="186" y="29"/>
                    <a:pt x="119" y="0"/>
                  </a:cubicBezTo>
                  <a:cubicBezTo>
                    <a:pt x="111" y="23"/>
                    <a:pt x="111" y="23"/>
                    <a:pt x="111" y="23"/>
                  </a:cubicBezTo>
                  <a:cubicBezTo>
                    <a:pt x="169" y="49"/>
                    <a:pt x="209" y="108"/>
                    <a:pt x="209" y="175"/>
                  </a:cubicBezTo>
                  <a:cubicBezTo>
                    <a:pt x="209" y="265"/>
                    <a:pt x="136" y="339"/>
                    <a:pt x="46" y="341"/>
                  </a:cubicBezTo>
                  <a:cubicBezTo>
                    <a:pt x="67" y="321"/>
                    <a:pt x="67" y="321"/>
                    <a:pt x="67" y="321"/>
                  </a:cubicBezTo>
                  <a:cubicBezTo>
                    <a:pt x="49" y="303"/>
                    <a:pt x="49" y="303"/>
                    <a:pt x="49" y="303"/>
                  </a:cubicBezTo>
                  <a:cubicBezTo>
                    <a:pt x="0" y="352"/>
                    <a:pt x="0" y="352"/>
                    <a:pt x="0" y="352"/>
                  </a:cubicBezTo>
                  <a:cubicBezTo>
                    <a:pt x="49" y="401"/>
                    <a:pt x="49" y="401"/>
                    <a:pt x="49" y="401"/>
                  </a:cubicBezTo>
                  <a:cubicBezTo>
                    <a:pt x="67" y="383"/>
                    <a:pt x="67" y="383"/>
                    <a:pt x="67" y="383"/>
                  </a:cubicBezTo>
                  <a:cubicBezTo>
                    <a:pt x="49" y="366"/>
                    <a:pt x="49" y="366"/>
                    <a:pt x="49" y="366"/>
                  </a:cubicBezTo>
                  <a:cubicBezTo>
                    <a:pt x="151" y="362"/>
                    <a:pt x="234" y="278"/>
                    <a:pt x="234" y="175"/>
                  </a:cubicBezTo>
                  <a:close/>
                </a:path>
              </a:pathLst>
            </a:custGeom>
            <a:solidFill>
              <a:srgbClr val="43434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163" name="Google Shape;163;p23"/>
          <p:cNvSpPr/>
          <p:nvPr/>
        </p:nvSpPr>
        <p:spPr>
          <a:xfrm>
            <a:off x="3808475" y="2200392"/>
            <a:ext cx="457200" cy="457200"/>
          </a:xfrm>
          <a:custGeom>
            <a:rect b="b" l="l" r="r" t="t"/>
            <a:pathLst>
              <a:path extrusionOk="0" h="346" w="346">
                <a:moveTo>
                  <a:pt x="0" y="0"/>
                </a:moveTo>
                <a:cubicBezTo>
                  <a:pt x="0" y="346"/>
                  <a:pt x="0" y="346"/>
                  <a:pt x="0" y="346"/>
                </a:cubicBezTo>
                <a:cubicBezTo>
                  <a:pt x="346" y="346"/>
                  <a:pt x="346" y="346"/>
                  <a:pt x="346" y="346"/>
                </a:cubicBezTo>
                <a:cubicBezTo>
                  <a:pt x="346" y="0"/>
                  <a:pt x="346" y="0"/>
                  <a:pt x="346" y="0"/>
                </a:cubicBezTo>
                <a:lnTo>
                  <a:pt x="0" y="0"/>
                </a:lnTo>
                <a:close/>
                <a:moveTo>
                  <a:pt x="209" y="249"/>
                </a:moveTo>
                <a:cubicBezTo>
                  <a:pt x="207" y="242"/>
                  <a:pt x="204" y="236"/>
                  <a:pt x="199" y="231"/>
                </a:cubicBezTo>
                <a:cubicBezTo>
                  <a:pt x="199" y="231"/>
                  <a:pt x="199" y="231"/>
                  <a:pt x="199" y="231"/>
                </a:cubicBezTo>
                <a:cubicBezTo>
                  <a:pt x="186" y="218"/>
                  <a:pt x="164" y="218"/>
                  <a:pt x="151" y="231"/>
                </a:cubicBezTo>
                <a:cubicBezTo>
                  <a:pt x="146" y="236"/>
                  <a:pt x="143" y="242"/>
                  <a:pt x="141" y="249"/>
                </a:cubicBezTo>
                <a:cubicBezTo>
                  <a:pt x="15" y="249"/>
                  <a:pt x="15" y="249"/>
                  <a:pt x="15" y="249"/>
                </a:cubicBezTo>
                <a:cubicBezTo>
                  <a:pt x="15" y="181"/>
                  <a:pt x="15" y="181"/>
                  <a:pt x="15" y="181"/>
                </a:cubicBezTo>
                <a:cubicBezTo>
                  <a:pt x="218" y="181"/>
                  <a:pt x="218" y="181"/>
                  <a:pt x="218" y="181"/>
                </a:cubicBezTo>
                <a:cubicBezTo>
                  <a:pt x="219" y="187"/>
                  <a:pt x="222" y="193"/>
                  <a:pt x="227" y="198"/>
                </a:cubicBezTo>
                <a:cubicBezTo>
                  <a:pt x="233" y="204"/>
                  <a:pt x="242" y="208"/>
                  <a:pt x="251" y="208"/>
                </a:cubicBezTo>
                <a:cubicBezTo>
                  <a:pt x="258" y="208"/>
                  <a:pt x="264" y="206"/>
                  <a:pt x="270" y="202"/>
                </a:cubicBezTo>
                <a:cubicBezTo>
                  <a:pt x="289" y="221"/>
                  <a:pt x="289" y="221"/>
                  <a:pt x="289" y="221"/>
                </a:cubicBezTo>
                <a:cubicBezTo>
                  <a:pt x="299" y="211"/>
                  <a:pt x="299" y="211"/>
                  <a:pt x="299" y="211"/>
                </a:cubicBezTo>
                <a:cubicBezTo>
                  <a:pt x="280" y="192"/>
                  <a:pt x="280" y="192"/>
                  <a:pt x="280" y="192"/>
                </a:cubicBezTo>
                <a:cubicBezTo>
                  <a:pt x="282" y="188"/>
                  <a:pt x="284" y="184"/>
                  <a:pt x="285" y="181"/>
                </a:cubicBezTo>
                <a:cubicBezTo>
                  <a:pt x="332" y="181"/>
                  <a:pt x="332" y="181"/>
                  <a:pt x="332" y="181"/>
                </a:cubicBezTo>
                <a:cubicBezTo>
                  <a:pt x="332" y="249"/>
                  <a:pt x="332" y="249"/>
                  <a:pt x="332" y="249"/>
                </a:cubicBezTo>
                <a:lnTo>
                  <a:pt x="209" y="249"/>
                </a:lnTo>
                <a:close/>
                <a:moveTo>
                  <a:pt x="175" y="275"/>
                </a:moveTo>
                <a:cubicBezTo>
                  <a:pt x="170" y="275"/>
                  <a:pt x="165" y="273"/>
                  <a:pt x="161" y="269"/>
                </a:cubicBezTo>
                <a:cubicBezTo>
                  <a:pt x="158" y="266"/>
                  <a:pt x="156" y="261"/>
                  <a:pt x="156" y="256"/>
                </a:cubicBezTo>
                <a:cubicBezTo>
                  <a:pt x="156" y="250"/>
                  <a:pt x="158" y="246"/>
                  <a:pt x="161" y="242"/>
                </a:cubicBezTo>
                <a:cubicBezTo>
                  <a:pt x="165" y="238"/>
                  <a:pt x="170" y="236"/>
                  <a:pt x="175" y="236"/>
                </a:cubicBezTo>
                <a:cubicBezTo>
                  <a:pt x="180" y="236"/>
                  <a:pt x="185" y="238"/>
                  <a:pt x="189" y="242"/>
                </a:cubicBezTo>
                <a:cubicBezTo>
                  <a:pt x="193" y="246"/>
                  <a:pt x="195" y="250"/>
                  <a:pt x="195" y="256"/>
                </a:cubicBezTo>
                <a:cubicBezTo>
                  <a:pt x="195" y="261"/>
                  <a:pt x="193" y="266"/>
                  <a:pt x="189" y="269"/>
                </a:cubicBezTo>
                <a:cubicBezTo>
                  <a:pt x="185" y="273"/>
                  <a:pt x="180" y="275"/>
                  <a:pt x="175" y="275"/>
                </a:cubicBezTo>
                <a:close/>
                <a:moveTo>
                  <a:pt x="265" y="187"/>
                </a:moveTo>
                <a:cubicBezTo>
                  <a:pt x="261" y="191"/>
                  <a:pt x="256" y="193"/>
                  <a:pt x="251" y="193"/>
                </a:cubicBezTo>
                <a:cubicBezTo>
                  <a:pt x="246" y="193"/>
                  <a:pt x="241" y="191"/>
                  <a:pt x="237" y="187"/>
                </a:cubicBezTo>
                <a:cubicBezTo>
                  <a:pt x="234" y="183"/>
                  <a:pt x="232" y="179"/>
                  <a:pt x="232" y="173"/>
                </a:cubicBezTo>
                <a:cubicBezTo>
                  <a:pt x="232" y="168"/>
                  <a:pt x="234" y="163"/>
                  <a:pt x="237" y="160"/>
                </a:cubicBezTo>
                <a:cubicBezTo>
                  <a:pt x="241" y="156"/>
                  <a:pt x="246" y="154"/>
                  <a:pt x="251" y="154"/>
                </a:cubicBezTo>
                <a:cubicBezTo>
                  <a:pt x="256" y="154"/>
                  <a:pt x="261" y="156"/>
                  <a:pt x="265" y="160"/>
                </a:cubicBezTo>
                <a:cubicBezTo>
                  <a:pt x="273" y="167"/>
                  <a:pt x="273" y="180"/>
                  <a:pt x="265" y="187"/>
                </a:cubicBezTo>
                <a:close/>
                <a:moveTo>
                  <a:pt x="285" y="166"/>
                </a:moveTo>
                <a:cubicBezTo>
                  <a:pt x="283" y="160"/>
                  <a:pt x="280" y="154"/>
                  <a:pt x="275" y="149"/>
                </a:cubicBezTo>
                <a:cubicBezTo>
                  <a:pt x="275" y="149"/>
                  <a:pt x="275" y="149"/>
                  <a:pt x="275" y="149"/>
                </a:cubicBezTo>
                <a:cubicBezTo>
                  <a:pt x="262" y="136"/>
                  <a:pt x="240" y="136"/>
                  <a:pt x="227" y="149"/>
                </a:cubicBezTo>
                <a:cubicBezTo>
                  <a:pt x="222" y="154"/>
                  <a:pt x="219" y="160"/>
                  <a:pt x="218" y="166"/>
                </a:cubicBezTo>
                <a:cubicBezTo>
                  <a:pt x="15" y="166"/>
                  <a:pt x="15" y="166"/>
                  <a:pt x="15" y="166"/>
                </a:cubicBezTo>
                <a:cubicBezTo>
                  <a:pt x="15" y="98"/>
                  <a:pt x="15" y="98"/>
                  <a:pt x="15" y="98"/>
                </a:cubicBezTo>
                <a:cubicBezTo>
                  <a:pt x="53" y="98"/>
                  <a:pt x="53" y="98"/>
                  <a:pt x="53" y="98"/>
                </a:cubicBezTo>
                <a:cubicBezTo>
                  <a:pt x="54" y="104"/>
                  <a:pt x="57" y="110"/>
                  <a:pt x="62" y="115"/>
                </a:cubicBezTo>
                <a:cubicBezTo>
                  <a:pt x="69" y="121"/>
                  <a:pt x="77" y="125"/>
                  <a:pt x="86" y="125"/>
                </a:cubicBezTo>
                <a:cubicBezTo>
                  <a:pt x="93" y="125"/>
                  <a:pt x="99" y="123"/>
                  <a:pt x="105" y="119"/>
                </a:cubicBezTo>
                <a:cubicBezTo>
                  <a:pt x="124" y="138"/>
                  <a:pt x="124" y="138"/>
                  <a:pt x="124" y="138"/>
                </a:cubicBezTo>
                <a:cubicBezTo>
                  <a:pt x="134" y="128"/>
                  <a:pt x="134" y="128"/>
                  <a:pt x="134" y="128"/>
                </a:cubicBezTo>
                <a:cubicBezTo>
                  <a:pt x="115" y="109"/>
                  <a:pt x="115" y="109"/>
                  <a:pt x="115" y="109"/>
                </a:cubicBezTo>
                <a:cubicBezTo>
                  <a:pt x="117" y="105"/>
                  <a:pt x="119" y="102"/>
                  <a:pt x="120" y="98"/>
                </a:cubicBezTo>
                <a:cubicBezTo>
                  <a:pt x="332" y="98"/>
                  <a:pt x="332" y="98"/>
                  <a:pt x="332" y="98"/>
                </a:cubicBezTo>
                <a:cubicBezTo>
                  <a:pt x="332" y="166"/>
                  <a:pt x="332" y="166"/>
                  <a:pt x="332" y="166"/>
                </a:cubicBezTo>
                <a:lnTo>
                  <a:pt x="285" y="166"/>
                </a:lnTo>
                <a:close/>
                <a:moveTo>
                  <a:pt x="100" y="104"/>
                </a:moveTo>
                <a:cubicBezTo>
                  <a:pt x="92" y="112"/>
                  <a:pt x="80" y="112"/>
                  <a:pt x="72" y="104"/>
                </a:cubicBezTo>
                <a:cubicBezTo>
                  <a:pt x="69" y="101"/>
                  <a:pt x="67" y="96"/>
                  <a:pt x="67" y="90"/>
                </a:cubicBezTo>
                <a:cubicBezTo>
                  <a:pt x="67" y="85"/>
                  <a:pt x="69" y="80"/>
                  <a:pt x="72" y="77"/>
                </a:cubicBezTo>
                <a:cubicBezTo>
                  <a:pt x="76" y="73"/>
                  <a:pt x="81" y="71"/>
                  <a:pt x="86" y="71"/>
                </a:cubicBezTo>
                <a:cubicBezTo>
                  <a:pt x="91" y="71"/>
                  <a:pt x="96" y="73"/>
                  <a:pt x="100" y="77"/>
                </a:cubicBezTo>
                <a:cubicBezTo>
                  <a:pt x="104" y="80"/>
                  <a:pt x="106" y="85"/>
                  <a:pt x="106" y="90"/>
                </a:cubicBezTo>
                <a:cubicBezTo>
                  <a:pt x="106" y="96"/>
                  <a:pt x="104" y="101"/>
                  <a:pt x="100" y="104"/>
                </a:cubicBezTo>
                <a:close/>
                <a:moveTo>
                  <a:pt x="332" y="15"/>
                </a:moveTo>
                <a:cubicBezTo>
                  <a:pt x="332" y="83"/>
                  <a:pt x="332" y="83"/>
                  <a:pt x="332" y="83"/>
                </a:cubicBezTo>
                <a:cubicBezTo>
                  <a:pt x="120" y="83"/>
                  <a:pt x="120" y="83"/>
                  <a:pt x="120" y="83"/>
                </a:cubicBezTo>
                <a:cubicBezTo>
                  <a:pt x="118" y="77"/>
                  <a:pt x="115" y="71"/>
                  <a:pt x="110" y="66"/>
                </a:cubicBezTo>
                <a:cubicBezTo>
                  <a:pt x="97" y="53"/>
                  <a:pt x="75" y="53"/>
                  <a:pt x="62" y="66"/>
                </a:cubicBezTo>
                <a:cubicBezTo>
                  <a:pt x="57" y="71"/>
                  <a:pt x="54" y="77"/>
                  <a:pt x="53" y="83"/>
                </a:cubicBezTo>
                <a:cubicBezTo>
                  <a:pt x="15" y="83"/>
                  <a:pt x="15" y="83"/>
                  <a:pt x="15" y="83"/>
                </a:cubicBezTo>
                <a:cubicBezTo>
                  <a:pt x="15" y="15"/>
                  <a:pt x="15" y="15"/>
                  <a:pt x="15" y="15"/>
                </a:cubicBezTo>
                <a:lnTo>
                  <a:pt x="332" y="15"/>
                </a:lnTo>
                <a:close/>
                <a:moveTo>
                  <a:pt x="15" y="332"/>
                </a:moveTo>
                <a:cubicBezTo>
                  <a:pt x="15" y="263"/>
                  <a:pt x="15" y="263"/>
                  <a:pt x="15" y="263"/>
                </a:cubicBezTo>
                <a:cubicBezTo>
                  <a:pt x="142" y="263"/>
                  <a:pt x="142" y="263"/>
                  <a:pt x="142" y="263"/>
                </a:cubicBezTo>
                <a:cubicBezTo>
                  <a:pt x="143" y="270"/>
                  <a:pt x="146" y="275"/>
                  <a:pt x="151" y="280"/>
                </a:cubicBezTo>
                <a:cubicBezTo>
                  <a:pt x="157" y="286"/>
                  <a:pt x="166" y="290"/>
                  <a:pt x="175" y="290"/>
                </a:cubicBezTo>
                <a:cubicBezTo>
                  <a:pt x="182" y="290"/>
                  <a:pt x="188" y="288"/>
                  <a:pt x="193" y="285"/>
                </a:cubicBezTo>
                <a:cubicBezTo>
                  <a:pt x="213" y="304"/>
                  <a:pt x="213" y="304"/>
                  <a:pt x="213" y="304"/>
                </a:cubicBezTo>
                <a:cubicBezTo>
                  <a:pt x="223" y="293"/>
                  <a:pt x="223" y="293"/>
                  <a:pt x="223" y="293"/>
                </a:cubicBezTo>
                <a:cubicBezTo>
                  <a:pt x="204" y="274"/>
                  <a:pt x="204" y="274"/>
                  <a:pt x="204" y="274"/>
                </a:cubicBezTo>
                <a:cubicBezTo>
                  <a:pt x="206" y="271"/>
                  <a:pt x="208" y="267"/>
                  <a:pt x="208" y="263"/>
                </a:cubicBezTo>
                <a:cubicBezTo>
                  <a:pt x="332" y="263"/>
                  <a:pt x="332" y="263"/>
                  <a:pt x="332" y="263"/>
                </a:cubicBezTo>
                <a:cubicBezTo>
                  <a:pt x="332" y="332"/>
                  <a:pt x="332" y="332"/>
                  <a:pt x="332" y="332"/>
                </a:cubicBezTo>
                <a:lnTo>
                  <a:pt x="15" y="332"/>
                </a:lnTo>
                <a:close/>
              </a:path>
            </a:pathLst>
          </a:custGeom>
          <a:solidFill>
            <a:srgbClr val="434343"/>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sp>
        <p:nvSpPr>
          <p:cNvPr id="164" name="Google Shape;164;p23"/>
          <p:cNvSpPr/>
          <p:nvPr/>
        </p:nvSpPr>
        <p:spPr>
          <a:xfrm>
            <a:off x="4399325" y="3642450"/>
            <a:ext cx="2732700" cy="272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GB" sz="1100">
                <a:solidFill>
                  <a:schemeClr val="dk1"/>
                </a:solidFill>
              </a:rPr>
              <a:t>First round of definitions</a:t>
            </a:r>
            <a:endParaRPr sz="11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6" name="Shape 416"/>
        <p:cNvGrpSpPr/>
        <p:nvPr/>
      </p:nvGrpSpPr>
      <p:grpSpPr>
        <a:xfrm>
          <a:off x="0" y="0"/>
          <a:ext cx="0" cy="0"/>
          <a:chOff x="0" y="0"/>
          <a:chExt cx="0" cy="0"/>
        </a:xfrm>
      </p:grpSpPr>
      <p:sp>
        <p:nvSpPr>
          <p:cNvPr id="417" name="Google Shape;417;p41"/>
          <p:cNvSpPr txBox="1"/>
          <p:nvPr/>
        </p:nvSpPr>
        <p:spPr>
          <a:xfrm>
            <a:off x="1085850" y="197650"/>
            <a:ext cx="4337400" cy="738300"/>
          </a:xfrm>
          <a:prstGeom prst="rect">
            <a:avLst/>
          </a:prstGeom>
          <a:noFill/>
          <a:ln>
            <a:noFill/>
          </a:ln>
        </p:spPr>
        <p:txBody>
          <a:bodyPr anchorCtr="0" anchor="t" bIns="34275" lIns="68550" spcFirstLastPara="1" rIns="68550" wrap="square" tIns="34275">
            <a:noAutofit/>
          </a:bodyPr>
          <a:lstStyle/>
          <a:p>
            <a:pPr indent="0" lvl="0" marL="0" rtl="0" algn="l">
              <a:spcBef>
                <a:spcPts val="0"/>
              </a:spcBef>
              <a:spcAft>
                <a:spcPts val="0"/>
              </a:spcAft>
              <a:buNone/>
            </a:pPr>
            <a:r>
              <a:rPr lang="en-GB" sz="2900"/>
              <a:t>ObservationCollection</a:t>
            </a:r>
            <a:endParaRPr i="1" u="none" cap="none" strike="noStrike">
              <a:solidFill>
                <a:srgbClr val="000000"/>
              </a:solidFill>
            </a:endParaRPr>
          </a:p>
        </p:txBody>
      </p:sp>
      <p:sp>
        <p:nvSpPr>
          <p:cNvPr id="418" name="Google Shape;418;p41"/>
          <p:cNvSpPr/>
          <p:nvPr/>
        </p:nvSpPr>
        <p:spPr>
          <a:xfrm>
            <a:off x="534800" y="258100"/>
            <a:ext cx="435300" cy="4353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5</a:t>
            </a:r>
            <a:endParaRPr b="1">
              <a:solidFill>
                <a:srgbClr val="FFFFFF"/>
              </a:solidFill>
            </a:endParaRPr>
          </a:p>
        </p:txBody>
      </p:sp>
      <p:pic>
        <p:nvPicPr>
          <p:cNvPr id="419" name="Google Shape;419;p41"/>
          <p:cNvPicPr preferRelativeResize="0"/>
          <p:nvPr/>
        </p:nvPicPr>
        <p:blipFill>
          <a:blip r:embed="rId3">
            <a:alphaModFix/>
          </a:blip>
          <a:stretch>
            <a:fillRect/>
          </a:stretch>
        </p:blipFill>
        <p:spPr>
          <a:xfrm>
            <a:off x="534775" y="258038"/>
            <a:ext cx="435351" cy="435351"/>
          </a:xfrm>
          <a:prstGeom prst="rect">
            <a:avLst/>
          </a:prstGeom>
          <a:noFill/>
          <a:ln>
            <a:noFill/>
          </a:ln>
        </p:spPr>
      </p:pic>
      <p:sp>
        <p:nvSpPr>
          <p:cNvPr id="420" name="Google Shape;420;p41"/>
          <p:cNvSpPr txBox="1"/>
          <p:nvPr/>
        </p:nvSpPr>
        <p:spPr>
          <a:xfrm>
            <a:off x="402825" y="894000"/>
            <a:ext cx="4337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latin typeface="Proxima Nova"/>
                <a:ea typeface="Proxima Nova"/>
                <a:cs typeface="Proxima Nova"/>
                <a:sym typeface="Proxima Nova"/>
              </a:rPr>
              <a:t>Using ObservationCollection to show timesereis</a:t>
            </a:r>
            <a:endParaRPr b="1" sz="1200">
              <a:latin typeface="Proxima Nova"/>
              <a:ea typeface="Proxima Nova"/>
              <a:cs typeface="Proxima Nova"/>
              <a:sym typeface="Proxima Nova"/>
            </a:endParaRPr>
          </a:p>
        </p:txBody>
      </p:sp>
      <p:pic>
        <p:nvPicPr>
          <p:cNvPr id="421" name="Google Shape;421;p41"/>
          <p:cNvPicPr preferRelativeResize="0"/>
          <p:nvPr/>
        </p:nvPicPr>
        <p:blipFill>
          <a:blip r:embed="rId4">
            <a:alphaModFix/>
          </a:blip>
          <a:stretch>
            <a:fillRect/>
          </a:stretch>
        </p:blipFill>
        <p:spPr>
          <a:xfrm>
            <a:off x="1100125" y="1415700"/>
            <a:ext cx="6943725" cy="3467100"/>
          </a:xfrm>
          <a:prstGeom prst="rect">
            <a:avLst/>
          </a:prstGeom>
          <a:noFill/>
          <a:ln>
            <a:noFill/>
          </a:ln>
        </p:spPr>
      </p:pic>
      <p:sp>
        <p:nvSpPr>
          <p:cNvPr id="422" name="Google Shape;422;p41"/>
          <p:cNvSpPr/>
          <p:nvPr/>
        </p:nvSpPr>
        <p:spPr>
          <a:xfrm rot="2323048">
            <a:off x="7348262" y="209156"/>
            <a:ext cx="2700324" cy="347034"/>
          </a:xfrm>
          <a:prstGeom prst="rect">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lt1"/>
                </a:solidFill>
              </a:rPr>
              <a:t>Object diagram</a:t>
            </a:r>
            <a:endParaRPr b="1">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6" name="Shape 426"/>
        <p:cNvGrpSpPr/>
        <p:nvPr/>
      </p:nvGrpSpPr>
      <p:grpSpPr>
        <a:xfrm>
          <a:off x="0" y="0"/>
          <a:ext cx="0" cy="0"/>
          <a:chOff x="0" y="0"/>
          <a:chExt cx="0" cy="0"/>
        </a:xfrm>
      </p:grpSpPr>
      <p:sp>
        <p:nvSpPr>
          <p:cNvPr id="427" name="Google Shape;427;p42"/>
          <p:cNvSpPr txBox="1"/>
          <p:nvPr/>
        </p:nvSpPr>
        <p:spPr>
          <a:xfrm>
            <a:off x="1085850" y="197650"/>
            <a:ext cx="4337400" cy="738300"/>
          </a:xfrm>
          <a:prstGeom prst="rect">
            <a:avLst/>
          </a:prstGeom>
          <a:noFill/>
          <a:ln>
            <a:noFill/>
          </a:ln>
        </p:spPr>
        <p:txBody>
          <a:bodyPr anchorCtr="0" anchor="t" bIns="34275" lIns="68550" spcFirstLastPara="1" rIns="68550" wrap="square" tIns="34275">
            <a:noAutofit/>
          </a:bodyPr>
          <a:lstStyle/>
          <a:p>
            <a:pPr indent="0" lvl="0" marL="0" rtl="0" algn="l">
              <a:spcBef>
                <a:spcPts val="0"/>
              </a:spcBef>
              <a:spcAft>
                <a:spcPts val="0"/>
              </a:spcAft>
              <a:buNone/>
            </a:pPr>
            <a:r>
              <a:rPr lang="en-GB" sz="2900"/>
              <a:t>ObservationCollection</a:t>
            </a:r>
            <a:endParaRPr i="1" u="none" cap="none" strike="noStrike">
              <a:solidFill>
                <a:srgbClr val="000000"/>
              </a:solidFill>
            </a:endParaRPr>
          </a:p>
        </p:txBody>
      </p:sp>
      <p:sp>
        <p:nvSpPr>
          <p:cNvPr id="428" name="Google Shape;428;p42"/>
          <p:cNvSpPr/>
          <p:nvPr/>
        </p:nvSpPr>
        <p:spPr>
          <a:xfrm>
            <a:off x="534800" y="258100"/>
            <a:ext cx="435300" cy="4353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5</a:t>
            </a:r>
            <a:endParaRPr b="1">
              <a:solidFill>
                <a:srgbClr val="FFFFFF"/>
              </a:solidFill>
            </a:endParaRPr>
          </a:p>
        </p:txBody>
      </p:sp>
      <p:pic>
        <p:nvPicPr>
          <p:cNvPr id="429" name="Google Shape;429;p42"/>
          <p:cNvPicPr preferRelativeResize="0"/>
          <p:nvPr/>
        </p:nvPicPr>
        <p:blipFill>
          <a:blip r:embed="rId3">
            <a:alphaModFix/>
          </a:blip>
          <a:stretch>
            <a:fillRect/>
          </a:stretch>
        </p:blipFill>
        <p:spPr>
          <a:xfrm>
            <a:off x="534775" y="258038"/>
            <a:ext cx="435351" cy="435351"/>
          </a:xfrm>
          <a:prstGeom prst="rect">
            <a:avLst/>
          </a:prstGeom>
          <a:noFill/>
          <a:ln>
            <a:noFill/>
          </a:ln>
        </p:spPr>
      </p:pic>
      <p:sp>
        <p:nvSpPr>
          <p:cNvPr id="430" name="Google Shape;430;p42"/>
          <p:cNvSpPr txBox="1"/>
          <p:nvPr/>
        </p:nvSpPr>
        <p:spPr>
          <a:xfrm>
            <a:off x="402825" y="894000"/>
            <a:ext cx="4337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latin typeface="Proxima Nova"/>
                <a:ea typeface="Proxima Nova"/>
                <a:cs typeface="Proxima Nova"/>
                <a:sym typeface="Proxima Nova"/>
              </a:rPr>
              <a:t>Nested Collections</a:t>
            </a:r>
            <a:endParaRPr b="1" sz="1200">
              <a:latin typeface="Proxima Nova"/>
              <a:ea typeface="Proxima Nova"/>
              <a:cs typeface="Proxima Nova"/>
              <a:sym typeface="Proxima Nova"/>
            </a:endParaRPr>
          </a:p>
        </p:txBody>
      </p:sp>
      <p:pic>
        <p:nvPicPr>
          <p:cNvPr id="431" name="Google Shape;431;p42"/>
          <p:cNvPicPr preferRelativeResize="0"/>
          <p:nvPr/>
        </p:nvPicPr>
        <p:blipFill rotWithShape="1">
          <a:blip r:embed="rId4">
            <a:alphaModFix/>
          </a:blip>
          <a:srcRect b="13179" l="0" r="0" t="0"/>
          <a:stretch/>
        </p:blipFill>
        <p:spPr>
          <a:xfrm>
            <a:off x="709613" y="1407675"/>
            <a:ext cx="7724775" cy="3010250"/>
          </a:xfrm>
          <a:prstGeom prst="rect">
            <a:avLst/>
          </a:prstGeom>
          <a:noFill/>
          <a:ln>
            <a:noFill/>
          </a:ln>
        </p:spPr>
      </p:pic>
      <p:sp>
        <p:nvSpPr>
          <p:cNvPr id="432" name="Google Shape;432;p42"/>
          <p:cNvSpPr/>
          <p:nvPr/>
        </p:nvSpPr>
        <p:spPr>
          <a:xfrm rot="2323048">
            <a:off x="7348262" y="209156"/>
            <a:ext cx="2700324" cy="347034"/>
          </a:xfrm>
          <a:prstGeom prst="rect">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lt1"/>
                </a:solidFill>
              </a:rPr>
              <a:t>Object diagram</a:t>
            </a:r>
            <a:endParaRPr b="1">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3"/>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p>
            <a:pPr indent="0" lvl="0" marL="0" rtl="0" algn="r">
              <a:lnSpc>
                <a:spcPct val="102702"/>
              </a:lnSpc>
              <a:spcBef>
                <a:spcPts val="0"/>
              </a:spcBef>
              <a:spcAft>
                <a:spcPts val="0"/>
              </a:spcAft>
              <a:buSzPts val="3700"/>
              <a:buNone/>
            </a:pPr>
            <a:r>
              <a:rPr lang="en-GB"/>
              <a:t>Changes </a:t>
            </a:r>
            <a:r>
              <a:rPr lang="en-GB"/>
              <a:t>to the model since TW2</a:t>
            </a:r>
            <a:endParaRPr/>
          </a:p>
        </p:txBody>
      </p:sp>
      <p:sp>
        <p:nvSpPr>
          <p:cNvPr id="438" name="Google Shape;438;p43"/>
          <p:cNvSpPr txBox="1"/>
          <p:nvPr>
            <p:ph idx="1" type="subTitle"/>
          </p:nvPr>
        </p:nvSpPr>
        <p:spPr>
          <a:xfrm>
            <a:off x="1813994" y="3848751"/>
            <a:ext cx="6858000" cy="1241700"/>
          </a:xfrm>
          <a:prstGeom prst="rect">
            <a:avLst/>
          </a:prstGeom>
          <a:noFill/>
          <a:ln>
            <a:noFill/>
          </a:ln>
        </p:spPr>
        <p:txBody>
          <a:bodyPr anchorCtr="0" anchor="t" bIns="91425" lIns="91425" spcFirstLastPara="1" rIns="91425" wrap="square" tIns="91425">
            <a:noAutofit/>
          </a:bodyPr>
          <a:lstStyle/>
          <a:p>
            <a:pPr indent="0" lvl="0" marL="0" rtl="0" algn="r">
              <a:lnSpc>
                <a:spcPct val="90000"/>
              </a:lnSpc>
              <a:spcBef>
                <a:spcPts val="300"/>
              </a:spcBef>
              <a:spcAft>
                <a:spcPts val="0"/>
              </a:spcAft>
              <a:buSzPts val="1980"/>
              <a:buNone/>
            </a:pPr>
            <a:r>
              <a:rPr lang="en-GB" sz="1400">
                <a:solidFill>
                  <a:srgbClr val="4C4C4C"/>
                </a:solidFill>
              </a:rPr>
              <a:t>Core - Air - Water</a:t>
            </a:r>
            <a:endParaRPr sz="1400">
              <a:solidFill>
                <a:srgbClr val="4C4C4C"/>
              </a:solidFill>
            </a:endParaRPr>
          </a:p>
        </p:txBody>
      </p:sp>
      <p:sp>
        <p:nvSpPr>
          <p:cNvPr id="439" name="Google Shape;439;p43"/>
          <p:cNvSpPr/>
          <p:nvPr/>
        </p:nvSpPr>
        <p:spPr>
          <a:xfrm>
            <a:off x="-3133" y="782"/>
            <a:ext cx="3288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44"/>
          <p:cNvSpPr txBox="1"/>
          <p:nvPr/>
        </p:nvSpPr>
        <p:spPr>
          <a:xfrm>
            <a:off x="628651" y="273845"/>
            <a:ext cx="7886700" cy="6618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GB" sz="3200"/>
              <a:t>Core Model</a:t>
            </a:r>
            <a:endParaRPr b="1" i="0" sz="3200" u="none" cap="none" strike="noStrike">
              <a:solidFill>
                <a:srgbClr val="000000"/>
              </a:solidFill>
              <a:latin typeface="Arial"/>
              <a:ea typeface="Arial"/>
              <a:cs typeface="Arial"/>
              <a:sym typeface="Arial"/>
            </a:endParaRPr>
          </a:p>
        </p:txBody>
      </p:sp>
      <p:grpSp>
        <p:nvGrpSpPr>
          <p:cNvPr id="445" name="Google Shape;445;p44"/>
          <p:cNvGrpSpPr/>
          <p:nvPr/>
        </p:nvGrpSpPr>
        <p:grpSpPr>
          <a:xfrm>
            <a:off x="628625" y="1009138"/>
            <a:ext cx="8150847" cy="3664338"/>
            <a:chOff x="628625" y="1009138"/>
            <a:chExt cx="8150847" cy="3664338"/>
          </a:xfrm>
        </p:grpSpPr>
        <p:pic>
          <p:nvPicPr>
            <p:cNvPr id="446" name="Google Shape;446;p44"/>
            <p:cNvPicPr preferRelativeResize="0"/>
            <p:nvPr/>
          </p:nvPicPr>
          <p:blipFill rotWithShape="1">
            <a:blip r:embed="rId3">
              <a:alphaModFix/>
            </a:blip>
            <a:srcRect b="46672" l="0" r="0" t="0"/>
            <a:stretch/>
          </p:blipFill>
          <p:spPr>
            <a:xfrm>
              <a:off x="628650" y="1009150"/>
              <a:ext cx="8150822" cy="3603799"/>
            </a:xfrm>
            <a:prstGeom prst="rect">
              <a:avLst/>
            </a:prstGeom>
            <a:noFill/>
            <a:ln>
              <a:noFill/>
            </a:ln>
          </p:spPr>
        </p:pic>
        <p:sp>
          <p:nvSpPr>
            <p:cNvPr id="447" name="Google Shape;447;p44"/>
            <p:cNvSpPr/>
            <p:nvPr/>
          </p:nvSpPr>
          <p:spPr>
            <a:xfrm>
              <a:off x="4181250" y="1009150"/>
              <a:ext cx="3010800" cy="2237100"/>
            </a:xfrm>
            <a:prstGeom prst="rect">
              <a:avLst/>
            </a:prstGeom>
            <a:solidFill>
              <a:srgbClr val="FFAA00">
                <a:alpha val="3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4"/>
            <p:cNvSpPr/>
            <p:nvPr/>
          </p:nvSpPr>
          <p:spPr>
            <a:xfrm>
              <a:off x="628625" y="1957750"/>
              <a:ext cx="2459400" cy="1974900"/>
            </a:xfrm>
            <a:prstGeom prst="rect">
              <a:avLst/>
            </a:prstGeom>
            <a:solidFill>
              <a:srgbClr val="0003FF">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4"/>
            <p:cNvSpPr/>
            <p:nvPr/>
          </p:nvSpPr>
          <p:spPr>
            <a:xfrm>
              <a:off x="628650" y="1009150"/>
              <a:ext cx="2459400" cy="948600"/>
            </a:xfrm>
            <a:prstGeom prst="rect">
              <a:avLst/>
            </a:prstGeom>
            <a:solidFill>
              <a:srgbClr val="FF005E">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4"/>
            <p:cNvSpPr/>
            <p:nvPr/>
          </p:nvSpPr>
          <p:spPr>
            <a:xfrm>
              <a:off x="3088050" y="1009138"/>
              <a:ext cx="1093200" cy="2237100"/>
            </a:xfrm>
            <a:prstGeom prst="rect">
              <a:avLst/>
            </a:prstGeom>
            <a:solidFill>
              <a:srgbClr val="FF005E">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4"/>
            <p:cNvSpPr/>
            <p:nvPr/>
          </p:nvSpPr>
          <p:spPr>
            <a:xfrm>
              <a:off x="4181275" y="3246250"/>
              <a:ext cx="1191600" cy="691500"/>
            </a:xfrm>
            <a:prstGeom prst="rect">
              <a:avLst/>
            </a:prstGeom>
            <a:solidFill>
              <a:srgbClr val="00D9FF">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2" name="Google Shape;452;p44"/>
            <p:cNvPicPr preferRelativeResize="0"/>
            <p:nvPr/>
          </p:nvPicPr>
          <p:blipFill>
            <a:blip r:embed="rId4">
              <a:alphaModFix/>
            </a:blip>
            <a:stretch>
              <a:fillRect/>
            </a:stretch>
          </p:blipFill>
          <p:spPr>
            <a:xfrm>
              <a:off x="3396813" y="1206025"/>
              <a:ext cx="360000" cy="360000"/>
            </a:xfrm>
            <a:prstGeom prst="rect">
              <a:avLst/>
            </a:prstGeom>
            <a:noFill/>
            <a:ln>
              <a:noFill/>
            </a:ln>
          </p:spPr>
        </p:pic>
        <p:sp>
          <p:nvSpPr>
            <p:cNvPr id="453" name="Google Shape;453;p44"/>
            <p:cNvSpPr txBox="1"/>
            <p:nvPr/>
          </p:nvSpPr>
          <p:spPr>
            <a:xfrm>
              <a:off x="3139575" y="1566025"/>
              <a:ext cx="874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latin typeface="Proxima Nova"/>
                  <a:ea typeface="Proxima Nova"/>
                  <a:cs typeface="Proxima Nova"/>
                  <a:sym typeface="Proxima Nova"/>
                </a:rPr>
                <a:t>Observation</a:t>
              </a:r>
              <a:endParaRPr sz="1000">
                <a:latin typeface="Proxima Nova"/>
                <a:ea typeface="Proxima Nova"/>
                <a:cs typeface="Proxima Nova"/>
                <a:sym typeface="Proxima Nova"/>
              </a:endParaRPr>
            </a:p>
          </p:txBody>
        </p:sp>
        <p:pic>
          <p:nvPicPr>
            <p:cNvPr id="454" name="Google Shape;454;p44"/>
            <p:cNvPicPr preferRelativeResize="0"/>
            <p:nvPr/>
          </p:nvPicPr>
          <p:blipFill>
            <a:blip r:embed="rId5">
              <a:alphaModFix/>
            </a:blip>
            <a:stretch>
              <a:fillRect/>
            </a:stretch>
          </p:blipFill>
          <p:spPr>
            <a:xfrm>
              <a:off x="5506650" y="1947700"/>
              <a:ext cx="360000" cy="360000"/>
            </a:xfrm>
            <a:prstGeom prst="rect">
              <a:avLst/>
            </a:prstGeom>
            <a:noFill/>
            <a:ln>
              <a:noFill/>
            </a:ln>
          </p:spPr>
        </p:pic>
        <p:sp>
          <p:nvSpPr>
            <p:cNvPr id="455" name="Google Shape;455;p44"/>
            <p:cNvSpPr txBox="1"/>
            <p:nvPr/>
          </p:nvSpPr>
          <p:spPr>
            <a:xfrm>
              <a:off x="5249400" y="2264713"/>
              <a:ext cx="874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latin typeface="Proxima Nova"/>
                  <a:ea typeface="Proxima Nova"/>
                  <a:cs typeface="Proxima Nova"/>
                  <a:sym typeface="Proxima Nova"/>
                </a:rPr>
                <a:t>Sensor</a:t>
              </a:r>
              <a:endParaRPr sz="1000">
                <a:latin typeface="Proxima Nova"/>
                <a:ea typeface="Proxima Nova"/>
                <a:cs typeface="Proxima Nova"/>
                <a:sym typeface="Proxima Nova"/>
              </a:endParaRPr>
            </a:p>
          </p:txBody>
        </p:sp>
        <p:pic>
          <p:nvPicPr>
            <p:cNvPr id="456" name="Google Shape;456;p44"/>
            <p:cNvPicPr preferRelativeResize="0"/>
            <p:nvPr/>
          </p:nvPicPr>
          <p:blipFill>
            <a:blip r:embed="rId6">
              <a:alphaModFix/>
            </a:blip>
            <a:stretch>
              <a:fillRect/>
            </a:stretch>
          </p:blipFill>
          <p:spPr>
            <a:xfrm>
              <a:off x="4524000" y="3365288"/>
              <a:ext cx="360000" cy="360000"/>
            </a:xfrm>
            <a:prstGeom prst="rect">
              <a:avLst/>
            </a:prstGeom>
            <a:noFill/>
            <a:ln>
              <a:noFill/>
            </a:ln>
          </p:spPr>
        </p:pic>
        <p:pic>
          <p:nvPicPr>
            <p:cNvPr id="457" name="Google Shape;457;p44"/>
            <p:cNvPicPr preferRelativeResize="0"/>
            <p:nvPr/>
          </p:nvPicPr>
          <p:blipFill>
            <a:blip r:embed="rId7">
              <a:alphaModFix/>
            </a:blip>
            <a:stretch>
              <a:fillRect/>
            </a:stretch>
          </p:blipFill>
          <p:spPr>
            <a:xfrm>
              <a:off x="1678350" y="2631050"/>
              <a:ext cx="360000" cy="360000"/>
            </a:xfrm>
            <a:prstGeom prst="rect">
              <a:avLst/>
            </a:prstGeom>
            <a:noFill/>
            <a:ln>
              <a:noFill/>
            </a:ln>
          </p:spPr>
        </p:pic>
        <p:sp>
          <p:nvSpPr>
            <p:cNvPr id="458" name="Google Shape;458;p44"/>
            <p:cNvSpPr txBox="1"/>
            <p:nvPr/>
          </p:nvSpPr>
          <p:spPr>
            <a:xfrm>
              <a:off x="1421100" y="3026600"/>
              <a:ext cx="874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latin typeface="Proxima Nova"/>
                  <a:ea typeface="Proxima Nova"/>
                  <a:cs typeface="Proxima Nova"/>
                  <a:sym typeface="Proxima Nova"/>
                </a:rPr>
                <a:t>Sampling</a:t>
              </a:r>
              <a:endParaRPr sz="1000">
                <a:latin typeface="Proxima Nova"/>
                <a:ea typeface="Proxima Nova"/>
                <a:cs typeface="Proxima Nova"/>
                <a:sym typeface="Proxima Nova"/>
              </a:endParaRPr>
            </a:p>
          </p:txBody>
        </p:sp>
        <p:sp>
          <p:nvSpPr>
            <p:cNvPr id="459" name="Google Shape;459;p44"/>
            <p:cNvSpPr txBox="1"/>
            <p:nvPr/>
          </p:nvSpPr>
          <p:spPr>
            <a:xfrm>
              <a:off x="4266825" y="3625150"/>
              <a:ext cx="874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latin typeface="Proxima Nova"/>
                  <a:ea typeface="Proxima Nova"/>
                  <a:cs typeface="Proxima Nova"/>
                  <a:sym typeface="Proxima Nova"/>
                </a:rPr>
                <a:t>Metadata</a:t>
              </a:r>
              <a:endParaRPr sz="1000">
                <a:latin typeface="Proxima Nova"/>
                <a:ea typeface="Proxima Nova"/>
                <a:cs typeface="Proxima Nova"/>
                <a:sym typeface="Proxima Nova"/>
              </a:endParaRPr>
            </a:p>
          </p:txBody>
        </p:sp>
        <p:sp>
          <p:nvSpPr>
            <p:cNvPr id="460" name="Google Shape;460;p44"/>
            <p:cNvSpPr/>
            <p:nvPr/>
          </p:nvSpPr>
          <p:spPr>
            <a:xfrm>
              <a:off x="3086550" y="3246250"/>
              <a:ext cx="1096200" cy="686400"/>
            </a:xfrm>
            <a:prstGeom prst="rect">
              <a:avLst/>
            </a:prstGeom>
            <a:solidFill>
              <a:srgbClr val="FF005E">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4"/>
            <p:cNvSpPr/>
            <p:nvPr/>
          </p:nvSpPr>
          <p:spPr>
            <a:xfrm>
              <a:off x="628650" y="3932475"/>
              <a:ext cx="8150700" cy="741000"/>
            </a:xfrm>
            <a:prstGeom prst="rect">
              <a:avLst/>
            </a:prstGeom>
            <a:solidFill>
              <a:srgbClr val="FF005E">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45"/>
          <p:cNvSpPr txBox="1"/>
          <p:nvPr/>
        </p:nvSpPr>
        <p:spPr>
          <a:xfrm>
            <a:off x="628651" y="273845"/>
            <a:ext cx="7886700" cy="6618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GB" sz="3200"/>
              <a:t>Core Model (1) Sampling</a:t>
            </a:r>
            <a:endParaRPr b="1" i="0" sz="3200" u="none" cap="none" strike="noStrike">
              <a:solidFill>
                <a:srgbClr val="000000"/>
              </a:solidFill>
              <a:latin typeface="Arial"/>
              <a:ea typeface="Arial"/>
              <a:cs typeface="Arial"/>
              <a:sym typeface="Arial"/>
            </a:endParaRPr>
          </a:p>
        </p:txBody>
      </p:sp>
      <p:pic>
        <p:nvPicPr>
          <p:cNvPr id="467" name="Google Shape;467;p45"/>
          <p:cNvPicPr preferRelativeResize="0"/>
          <p:nvPr/>
        </p:nvPicPr>
        <p:blipFill rotWithShape="1">
          <a:blip r:embed="rId3">
            <a:alphaModFix/>
          </a:blip>
          <a:srcRect b="57966" l="830" r="69827" t="12809"/>
          <a:stretch/>
        </p:blipFill>
        <p:spPr>
          <a:xfrm>
            <a:off x="4669750" y="1287827"/>
            <a:ext cx="4372699" cy="3610774"/>
          </a:xfrm>
          <a:prstGeom prst="rect">
            <a:avLst/>
          </a:prstGeom>
          <a:noFill/>
          <a:ln cap="flat" cmpd="sng" w="28575">
            <a:solidFill>
              <a:srgbClr val="0003FF"/>
            </a:solidFill>
            <a:prstDash val="solid"/>
            <a:round/>
            <a:headEnd len="sm" w="sm" type="none"/>
            <a:tailEnd len="sm" w="sm" type="none"/>
          </a:ln>
        </p:spPr>
      </p:pic>
      <p:pic>
        <p:nvPicPr>
          <p:cNvPr id="468" name="Google Shape;468;p45"/>
          <p:cNvPicPr preferRelativeResize="0"/>
          <p:nvPr/>
        </p:nvPicPr>
        <p:blipFill>
          <a:blip r:embed="rId4">
            <a:alphaModFix/>
          </a:blip>
          <a:stretch>
            <a:fillRect/>
          </a:stretch>
        </p:blipFill>
        <p:spPr>
          <a:xfrm>
            <a:off x="6676150" y="3995800"/>
            <a:ext cx="360000" cy="360000"/>
          </a:xfrm>
          <a:prstGeom prst="rect">
            <a:avLst/>
          </a:prstGeom>
          <a:noFill/>
          <a:ln>
            <a:noFill/>
          </a:ln>
        </p:spPr>
      </p:pic>
      <p:grpSp>
        <p:nvGrpSpPr>
          <p:cNvPr id="469" name="Google Shape;469;p45"/>
          <p:cNvGrpSpPr/>
          <p:nvPr/>
        </p:nvGrpSpPr>
        <p:grpSpPr>
          <a:xfrm>
            <a:off x="6711404" y="121456"/>
            <a:ext cx="2331142" cy="1048001"/>
            <a:chOff x="628625" y="1009138"/>
            <a:chExt cx="8150847" cy="3664338"/>
          </a:xfrm>
        </p:grpSpPr>
        <p:pic>
          <p:nvPicPr>
            <p:cNvPr id="470" name="Google Shape;470;p45"/>
            <p:cNvPicPr preferRelativeResize="0"/>
            <p:nvPr/>
          </p:nvPicPr>
          <p:blipFill rotWithShape="1">
            <a:blip r:embed="rId3">
              <a:alphaModFix/>
            </a:blip>
            <a:srcRect b="46672" l="0" r="0" t="0"/>
            <a:stretch/>
          </p:blipFill>
          <p:spPr>
            <a:xfrm>
              <a:off x="628650" y="1009150"/>
              <a:ext cx="8150822" cy="3603799"/>
            </a:xfrm>
            <a:prstGeom prst="rect">
              <a:avLst/>
            </a:prstGeom>
            <a:noFill/>
            <a:ln>
              <a:noFill/>
            </a:ln>
          </p:spPr>
        </p:pic>
        <p:sp>
          <p:nvSpPr>
            <p:cNvPr id="471" name="Google Shape;471;p45"/>
            <p:cNvSpPr/>
            <p:nvPr/>
          </p:nvSpPr>
          <p:spPr>
            <a:xfrm>
              <a:off x="4181250" y="1009150"/>
              <a:ext cx="3010800" cy="2237100"/>
            </a:xfrm>
            <a:prstGeom prst="rect">
              <a:avLst/>
            </a:prstGeom>
            <a:solidFill>
              <a:srgbClr val="FFAA00">
                <a:alpha val="3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5"/>
            <p:cNvSpPr/>
            <p:nvPr/>
          </p:nvSpPr>
          <p:spPr>
            <a:xfrm>
              <a:off x="628625" y="1957750"/>
              <a:ext cx="2459400" cy="1974900"/>
            </a:xfrm>
            <a:prstGeom prst="rect">
              <a:avLst/>
            </a:prstGeom>
            <a:solidFill>
              <a:srgbClr val="0003FF">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5"/>
            <p:cNvSpPr/>
            <p:nvPr/>
          </p:nvSpPr>
          <p:spPr>
            <a:xfrm>
              <a:off x="628650" y="1009150"/>
              <a:ext cx="2459400" cy="948600"/>
            </a:xfrm>
            <a:prstGeom prst="rect">
              <a:avLst/>
            </a:prstGeom>
            <a:solidFill>
              <a:srgbClr val="FF005E">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5"/>
            <p:cNvSpPr/>
            <p:nvPr/>
          </p:nvSpPr>
          <p:spPr>
            <a:xfrm>
              <a:off x="3088050" y="1009138"/>
              <a:ext cx="1093200" cy="2237100"/>
            </a:xfrm>
            <a:prstGeom prst="rect">
              <a:avLst/>
            </a:prstGeom>
            <a:solidFill>
              <a:srgbClr val="FF005E">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5"/>
            <p:cNvSpPr/>
            <p:nvPr/>
          </p:nvSpPr>
          <p:spPr>
            <a:xfrm>
              <a:off x="4181275" y="3246250"/>
              <a:ext cx="1191600" cy="691500"/>
            </a:xfrm>
            <a:prstGeom prst="rect">
              <a:avLst/>
            </a:prstGeom>
            <a:solidFill>
              <a:srgbClr val="00D9FF">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6" name="Google Shape;476;p45"/>
            <p:cNvPicPr preferRelativeResize="0"/>
            <p:nvPr/>
          </p:nvPicPr>
          <p:blipFill>
            <a:blip r:embed="rId5">
              <a:alphaModFix/>
            </a:blip>
            <a:stretch>
              <a:fillRect/>
            </a:stretch>
          </p:blipFill>
          <p:spPr>
            <a:xfrm>
              <a:off x="3396813" y="1206025"/>
              <a:ext cx="360000" cy="360000"/>
            </a:xfrm>
            <a:prstGeom prst="rect">
              <a:avLst/>
            </a:prstGeom>
            <a:noFill/>
            <a:ln>
              <a:noFill/>
            </a:ln>
          </p:spPr>
        </p:pic>
        <p:pic>
          <p:nvPicPr>
            <p:cNvPr id="477" name="Google Shape;477;p45"/>
            <p:cNvPicPr preferRelativeResize="0"/>
            <p:nvPr/>
          </p:nvPicPr>
          <p:blipFill>
            <a:blip r:embed="rId6">
              <a:alphaModFix/>
            </a:blip>
            <a:stretch>
              <a:fillRect/>
            </a:stretch>
          </p:blipFill>
          <p:spPr>
            <a:xfrm>
              <a:off x="5506650" y="1947700"/>
              <a:ext cx="360000" cy="360000"/>
            </a:xfrm>
            <a:prstGeom prst="rect">
              <a:avLst/>
            </a:prstGeom>
            <a:noFill/>
            <a:ln>
              <a:noFill/>
            </a:ln>
          </p:spPr>
        </p:pic>
        <p:pic>
          <p:nvPicPr>
            <p:cNvPr id="478" name="Google Shape;478;p45"/>
            <p:cNvPicPr preferRelativeResize="0"/>
            <p:nvPr/>
          </p:nvPicPr>
          <p:blipFill>
            <a:blip r:embed="rId7">
              <a:alphaModFix/>
            </a:blip>
            <a:stretch>
              <a:fillRect/>
            </a:stretch>
          </p:blipFill>
          <p:spPr>
            <a:xfrm>
              <a:off x="4524000" y="3365288"/>
              <a:ext cx="360000" cy="360000"/>
            </a:xfrm>
            <a:prstGeom prst="rect">
              <a:avLst/>
            </a:prstGeom>
            <a:noFill/>
            <a:ln>
              <a:noFill/>
            </a:ln>
          </p:spPr>
        </p:pic>
        <p:pic>
          <p:nvPicPr>
            <p:cNvPr id="479" name="Google Shape;479;p45"/>
            <p:cNvPicPr preferRelativeResize="0"/>
            <p:nvPr/>
          </p:nvPicPr>
          <p:blipFill>
            <a:blip r:embed="rId4">
              <a:alphaModFix/>
            </a:blip>
            <a:stretch>
              <a:fillRect/>
            </a:stretch>
          </p:blipFill>
          <p:spPr>
            <a:xfrm>
              <a:off x="1678350" y="2631050"/>
              <a:ext cx="360000" cy="360000"/>
            </a:xfrm>
            <a:prstGeom prst="rect">
              <a:avLst/>
            </a:prstGeom>
            <a:noFill/>
            <a:ln>
              <a:noFill/>
            </a:ln>
          </p:spPr>
        </p:pic>
        <p:sp>
          <p:nvSpPr>
            <p:cNvPr id="480" name="Google Shape;480;p45"/>
            <p:cNvSpPr/>
            <p:nvPr/>
          </p:nvSpPr>
          <p:spPr>
            <a:xfrm>
              <a:off x="3086550" y="3246250"/>
              <a:ext cx="1096200" cy="686400"/>
            </a:xfrm>
            <a:prstGeom prst="rect">
              <a:avLst/>
            </a:prstGeom>
            <a:solidFill>
              <a:srgbClr val="FF005E">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5"/>
            <p:cNvSpPr/>
            <p:nvPr/>
          </p:nvSpPr>
          <p:spPr>
            <a:xfrm>
              <a:off x="628650" y="3932475"/>
              <a:ext cx="8150700" cy="741000"/>
            </a:xfrm>
            <a:prstGeom prst="rect">
              <a:avLst/>
            </a:prstGeom>
            <a:solidFill>
              <a:srgbClr val="FF005E">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2" name="Google Shape;482;p45"/>
          <p:cNvSpPr txBox="1"/>
          <p:nvPr/>
        </p:nvSpPr>
        <p:spPr>
          <a:xfrm>
            <a:off x="652425" y="1397875"/>
            <a:ext cx="39195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roxima Nova"/>
              <a:buAutoNum type="arabicPeriod"/>
            </a:pPr>
            <a:r>
              <a:rPr lang="en-GB">
                <a:latin typeface="Proxima Nova"/>
                <a:ea typeface="Proxima Nova"/>
                <a:cs typeface="Proxima Nova"/>
                <a:sym typeface="Proxima Nova"/>
              </a:rPr>
              <a:t>Addition of OM::Specimen class</a:t>
            </a:r>
            <a:br>
              <a:rPr lang="en-GB">
                <a:latin typeface="Proxima Nova"/>
                <a:ea typeface="Proxima Nova"/>
                <a:cs typeface="Proxima Nova"/>
                <a:sym typeface="Proxima Nova"/>
              </a:rPr>
            </a:br>
            <a:br>
              <a:rPr lang="en-GB">
                <a:latin typeface="Proxima Nova"/>
                <a:ea typeface="Proxima Nova"/>
                <a:cs typeface="Proxima Nova"/>
                <a:sym typeface="Proxima Nova"/>
              </a:rPr>
            </a:br>
            <a:r>
              <a:rPr lang="en-GB">
                <a:latin typeface="Proxima Nova"/>
                <a:ea typeface="Proxima Nova"/>
                <a:cs typeface="Proxima Nova"/>
                <a:sym typeface="Proxima Nova"/>
              </a:rPr>
              <a:t>In order to link to SpatialSampling feature as well as a specific specimen that one would want to take to the lab</a:t>
            </a:r>
            <a:br>
              <a:rPr lang="en-GB">
                <a:latin typeface="Proxima Nova"/>
                <a:ea typeface="Proxima Nova"/>
                <a:cs typeface="Proxima Nova"/>
                <a:sym typeface="Proxima Nova"/>
              </a:rPr>
            </a:b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AutoNum type="arabicPeriod"/>
            </a:pPr>
            <a:r>
              <a:rPr lang="en-GB">
                <a:latin typeface="Proxima Nova"/>
                <a:ea typeface="Proxima Nova"/>
                <a:cs typeface="Proxima Nova"/>
                <a:sym typeface="Proxima Nova"/>
              </a:rPr>
              <a:t>Addition of OM::SamplingFeaturecomplex</a:t>
            </a:r>
            <a:br>
              <a:rPr lang="en-GB">
                <a:latin typeface="Proxima Nova"/>
                <a:ea typeface="Proxima Nova"/>
                <a:cs typeface="Proxima Nova"/>
                <a:sym typeface="Proxima Nova"/>
              </a:rPr>
            </a:br>
            <a:br>
              <a:rPr lang="en-GB">
                <a:latin typeface="Proxima Nova"/>
                <a:ea typeface="Proxima Nova"/>
                <a:cs typeface="Proxima Nova"/>
                <a:sym typeface="Proxima Nova"/>
              </a:rPr>
            </a:br>
            <a:r>
              <a:rPr lang="en-GB">
                <a:latin typeface="Proxima Nova"/>
                <a:ea typeface="Proxima Nova"/>
                <a:cs typeface="Proxima Nova"/>
                <a:sym typeface="Proxima Nova"/>
              </a:rPr>
              <a:t>This way we can link associated Spatial sampling features and specimens with one another.</a:t>
            </a:r>
            <a:endParaRPr>
              <a:latin typeface="Proxima Nova"/>
              <a:ea typeface="Proxima Nova"/>
              <a:cs typeface="Proxima Nova"/>
              <a:sym typeface="Proxima Nova"/>
            </a:endParaRPr>
          </a:p>
        </p:txBody>
      </p:sp>
      <p:sp>
        <p:nvSpPr>
          <p:cNvPr id="483" name="Google Shape;483;p45"/>
          <p:cNvSpPr/>
          <p:nvPr/>
        </p:nvSpPr>
        <p:spPr>
          <a:xfrm>
            <a:off x="7500175" y="3845825"/>
            <a:ext cx="1516200" cy="809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5"/>
          <p:cNvSpPr/>
          <p:nvPr/>
        </p:nvSpPr>
        <p:spPr>
          <a:xfrm>
            <a:off x="4818875" y="1397875"/>
            <a:ext cx="1516200" cy="1527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5"/>
          <p:cNvSpPr txBox="1"/>
          <p:nvPr/>
        </p:nvSpPr>
        <p:spPr>
          <a:xfrm>
            <a:off x="7206475" y="3975700"/>
            <a:ext cx="29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0000"/>
                </a:solidFill>
                <a:latin typeface="Proxima Nova"/>
                <a:ea typeface="Proxima Nova"/>
                <a:cs typeface="Proxima Nova"/>
                <a:sym typeface="Proxima Nova"/>
              </a:rPr>
              <a:t>1</a:t>
            </a:r>
            <a:endParaRPr>
              <a:solidFill>
                <a:srgbClr val="FF0000"/>
              </a:solidFill>
              <a:latin typeface="Proxima Nova"/>
              <a:ea typeface="Proxima Nova"/>
              <a:cs typeface="Proxima Nova"/>
              <a:sym typeface="Proxima Nova"/>
            </a:endParaRPr>
          </a:p>
        </p:txBody>
      </p:sp>
      <p:sp>
        <p:nvSpPr>
          <p:cNvPr id="486" name="Google Shape;486;p45"/>
          <p:cNvSpPr txBox="1"/>
          <p:nvPr/>
        </p:nvSpPr>
        <p:spPr>
          <a:xfrm>
            <a:off x="4858575" y="2475325"/>
            <a:ext cx="29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0000"/>
                </a:solidFill>
                <a:latin typeface="Proxima Nova"/>
                <a:ea typeface="Proxima Nova"/>
                <a:cs typeface="Proxima Nova"/>
                <a:sym typeface="Proxima Nova"/>
              </a:rPr>
              <a:t>2</a:t>
            </a:r>
            <a:endParaRPr>
              <a:solidFill>
                <a:srgbClr val="FF0000"/>
              </a:solidFill>
              <a:latin typeface="Proxima Nova"/>
              <a:ea typeface="Proxima Nova"/>
              <a:cs typeface="Proxima Nova"/>
              <a:sym typeface="Proxima Nova"/>
            </a:endParaRPr>
          </a:p>
        </p:txBody>
      </p:sp>
      <p:sp>
        <p:nvSpPr>
          <p:cNvPr id="487" name="Google Shape;487;p45"/>
          <p:cNvSpPr txBox="1"/>
          <p:nvPr/>
        </p:nvSpPr>
        <p:spPr>
          <a:xfrm>
            <a:off x="1079700" y="4418925"/>
            <a:ext cx="4337400" cy="3432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lang="en-GB" sz="2000"/>
              <a:t>SamplingFeature</a:t>
            </a:r>
            <a:endParaRPr i="1" sz="2000" u="none" cap="none" strike="noStrike">
              <a:solidFill>
                <a:srgbClr val="000000"/>
              </a:solidFill>
            </a:endParaRPr>
          </a:p>
        </p:txBody>
      </p:sp>
      <p:pic>
        <p:nvPicPr>
          <p:cNvPr id="488" name="Google Shape;488;p45"/>
          <p:cNvPicPr preferRelativeResize="0"/>
          <p:nvPr/>
        </p:nvPicPr>
        <p:blipFill>
          <a:blip r:embed="rId8">
            <a:alphaModFix/>
          </a:blip>
          <a:stretch>
            <a:fillRect/>
          </a:stretch>
        </p:blipFill>
        <p:spPr>
          <a:xfrm>
            <a:off x="553250" y="4415188"/>
            <a:ext cx="435351" cy="4353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pic>
        <p:nvPicPr>
          <p:cNvPr id="493" name="Google Shape;493;p46"/>
          <p:cNvPicPr preferRelativeResize="0"/>
          <p:nvPr/>
        </p:nvPicPr>
        <p:blipFill rotWithShape="1">
          <a:blip r:embed="rId3">
            <a:alphaModFix/>
          </a:blip>
          <a:srcRect b="55393" l="24444" r="51336" t="20484"/>
          <a:stretch/>
        </p:blipFill>
        <p:spPr>
          <a:xfrm>
            <a:off x="4669750" y="1287827"/>
            <a:ext cx="4372699" cy="3610774"/>
          </a:xfrm>
          <a:prstGeom prst="rect">
            <a:avLst/>
          </a:prstGeom>
          <a:noFill/>
          <a:ln cap="flat" cmpd="sng" w="28575">
            <a:solidFill>
              <a:srgbClr val="FF005E"/>
            </a:solidFill>
            <a:prstDash val="solid"/>
            <a:round/>
            <a:headEnd len="sm" w="sm" type="none"/>
            <a:tailEnd len="sm" w="sm" type="none"/>
          </a:ln>
        </p:spPr>
      </p:pic>
      <p:sp>
        <p:nvSpPr>
          <p:cNvPr id="494" name="Google Shape;494;p46"/>
          <p:cNvSpPr txBox="1"/>
          <p:nvPr/>
        </p:nvSpPr>
        <p:spPr>
          <a:xfrm>
            <a:off x="628651" y="273845"/>
            <a:ext cx="7886700" cy="6618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GB" sz="3200"/>
              <a:t>Core Model (2) Observation</a:t>
            </a:r>
            <a:endParaRPr b="1" i="0" sz="3200" u="none" cap="none" strike="noStrike">
              <a:solidFill>
                <a:srgbClr val="000000"/>
              </a:solidFill>
              <a:latin typeface="Arial"/>
              <a:ea typeface="Arial"/>
              <a:cs typeface="Arial"/>
              <a:sym typeface="Arial"/>
            </a:endParaRPr>
          </a:p>
        </p:txBody>
      </p:sp>
      <p:sp>
        <p:nvSpPr>
          <p:cNvPr id="495" name="Google Shape;495;p46"/>
          <p:cNvSpPr txBox="1"/>
          <p:nvPr/>
        </p:nvSpPr>
        <p:spPr>
          <a:xfrm>
            <a:off x="652425" y="1397875"/>
            <a:ext cx="39195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roxima Nova"/>
              <a:buChar char="●"/>
            </a:pPr>
            <a:r>
              <a:rPr lang="en-GB">
                <a:latin typeface="Proxima Nova"/>
                <a:ea typeface="Proxima Nova"/>
                <a:cs typeface="Proxima Nova"/>
                <a:sym typeface="Proxima Nova"/>
              </a:rPr>
              <a:t>Addition of the different observation subtypes in so other types of observations can be made as detailed in ISO O&amp;M</a:t>
            </a:r>
            <a:br>
              <a:rPr lang="en-GB">
                <a:latin typeface="Proxima Nova"/>
                <a:ea typeface="Proxima Nova"/>
                <a:cs typeface="Proxima Nova"/>
                <a:sym typeface="Proxima Nova"/>
              </a:rPr>
            </a:b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pic>
        <p:nvPicPr>
          <p:cNvPr id="496" name="Google Shape;496;p46"/>
          <p:cNvPicPr preferRelativeResize="0"/>
          <p:nvPr/>
        </p:nvPicPr>
        <p:blipFill rotWithShape="1">
          <a:blip r:embed="rId3">
            <a:alphaModFix/>
          </a:blip>
          <a:srcRect b="47341" l="1357" r="68664" t="43992"/>
          <a:stretch/>
        </p:blipFill>
        <p:spPr>
          <a:xfrm>
            <a:off x="1141025" y="2405049"/>
            <a:ext cx="3294472" cy="789573"/>
          </a:xfrm>
          <a:prstGeom prst="rect">
            <a:avLst/>
          </a:prstGeom>
          <a:noFill/>
          <a:ln>
            <a:noFill/>
          </a:ln>
        </p:spPr>
      </p:pic>
      <p:pic>
        <p:nvPicPr>
          <p:cNvPr id="497" name="Google Shape;497;p46"/>
          <p:cNvPicPr preferRelativeResize="0"/>
          <p:nvPr/>
        </p:nvPicPr>
        <p:blipFill rotWithShape="1">
          <a:blip r:embed="rId3">
            <a:alphaModFix/>
          </a:blip>
          <a:srcRect b="47341" l="34150" r="35871" t="43992"/>
          <a:stretch/>
        </p:blipFill>
        <p:spPr>
          <a:xfrm>
            <a:off x="1141063" y="3593700"/>
            <a:ext cx="3294441" cy="789573"/>
          </a:xfrm>
          <a:prstGeom prst="rect">
            <a:avLst/>
          </a:prstGeom>
          <a:noFill/>
          <a:ln>
            <a:noFill/>
          </a:ln>
        </p:spPr>
      </p:pic>
      <p:pic>
        <p:nvPicPr>
          <p:cNvPr id="498" name="Google Shape;498;p46"/>
          <p:cNvPicPr preferRelativeResize="0"/>
          <p:nvPr/>
        </p:nvPicPr>
        <p:blipFill rotWithShape="1">
          <a:blip r:embed="rId3">
            <a:alphaModFix/>
          </a:blip>
          <a:srcRect b="47358" l="69702" r="320" t="43975"/>
          <a:stretch/>
        </p:blipFill>
        <p:spPr>
          <a:xfrm>
            <a:off x="1090250" y="3007400"/>
            <a:ext cx="3294472" cy="789573"/>
          </a:xfrm>
          <a:prstGeom prst="rect">
            <a:avLst/>
          </a:prstGeom>
          <a:noFill/>
          <a:ln>
            <a:noFill/>
          </a:ln>
        </p:spPr>
      </p:pic>
      <p:grpSp>
        <p:nvGrpSpPr>
          <p:cNvPr id="499" name="Google Shape;499;p46"/>
          <p:cNvGrpSpPr/>
          <p:nvPr/>
        </p:nvGrpSpPr>
        <p:grpSpPr>
          <a:xfrm>
            <a:off x="6711404" y="121456"/>
            <a:ext cx="2331142" cy="1048001"/>
            <a:chOff x="628625" y="1009138"/>
            <a:chExt cx="8150847" cy="3664338"/>
          </a:xfrm>
        </p:grpSpPr>
        <p:pic>
          <p:nvPicPr>
            <p:cNvPr id="500" name="Google Shape;500;p46"/>
            <p:cNvPicPr preferRelativeResize="0"/>
            <p:nvPr/>
          </p:nvPicPr>
          <p:blipFill rotWithShape="1">
            <a:blip r:embed="rId3">
              <a:alphaModFix/>
            </a:blip>
            <a:srcRect b="46672" l="0" r="0" t="0"/>
            <a:stretch/>
          </p:blipFill>
          <p:spPr>
            <a:xfrm>
              <a:off x="628650" y="1009150"/>
              <a:ext cx="8150822" cy="3603799"/>
            </a:xfrm>
            <a:prstGeom prst="rect">
              <a:avLst/>
            </a:prstGeom>
            <a:noFill/>
            <a:ln>
              <a:noFill/>
            </a:ln>
          </p:spPr>
        </p:pic>
        <p:sp>
          <p:nvSpPr>
            <p:cNvPr id="501" name="Google Shape;501;p46"/>
            <p:cNvSpPr/>
            <p:nvPr/>
          </p:nvSpPr>
          <p:spPr>
            <a:xfrm>
              <a:off x="4181250" y="1009150"/>
              <a:ext cx="3010800" cy="2237100"/>
            </a:xfrm>
            <a:prstGeom prst="rect">
              <a:avLst/>
            </a:prstGeom>
            <a:solidFill>
              <a:srgbClr val="FFAA00">
                <a:alpha val="3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6"/>
            <p:cNvSpPr/>
            <p:nvPr/>
          </p:nvSpPr>
          <p:spPr>
            <a:xfrm>
              <a:off x="628625" y="1957750"/>
              <a:ext cx="2459400" cy="1974900"/>
            </a:xfrm>
            <a:prstGeom prst="rect">
              <a:avLst/>
            </a:prstGeom>
            <a:solidFill>
              <a:srgbClr val="0003FF">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6"/>
            <p:cNvSpPr/>
            <p:nvPr/>
          </p:nvSpPr>
          <p:spPr>
            <a:xfrm>
              <a:off x="628650" y="1009150"/>
              <a:ext cx="2459400" cy="948600"/>
            </a:xfrm>
            <a:prstGeom prst="rect">
              <a:avLst/>
            </a:prstGeom>
            <a:solidFill>
              <a:srgbClr val="FF005E">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6"/>
            <p:cNvSpPr/>
            <p:nvPr/>
          </p:nvSpPr>
          <p:spPr>
            <a:xfrm>
              <a:off x="3088050" y="1009138"/>
              <a:ext cx="1093200" cy="2237100"/>
            </a:xfrm>
            <a:prstGeom prst="rect">
              <a:avLst/>
            </a:prstGeom>
            <a:solidFill>
              <a:srgbClr val="FF005E">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6"/>
            <p:cNvSpPr/>
            <p:nvPr/>
          </p:nvSpPr>
          <p:spPr>
            <a:xfrm>
              <a:off x="4181275" y="3246250"/>
              <a:ext cx="1191600" cy="691500"/>
            </a:xfrm>
            <a:prstGeom prst="rect">
              <a:avLst/>
            </a:prstGeom>
            <a:solidFill>
              <a:srgbClr val="00D9FF">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6" name="Google Shape;506;p46"/>
            <p:cNvPicPr preferRelativeResize="0"/>
            <p:nvPr/>
          </p:nvPicPr>
          <p:blipFill>
            <a:blip r:embed="rId4">
              <a:alphaModFix/>
            </a:blip>
            <a:stretch>
              <a:fillRect/>
            </a:stretch>
          </p:blipFill>
          <p:spPr>
            <a:xfrm>
              <a:off x="3396813" y="1206025"/>
              <a:ext cx="360000" cy="360000"/>
            </a:xfrm>
            <a:prstGeom prst="rect">
              <a:avLst/>
            </a:prstGeom>
            <a:noFill/>
            <a:ln>
              <a:noFill/>
            </a:ln>
          </p:spPr>
        </p:pic>
        <p:pic>
          <p:nvPicPr>
            <p:cNvPr id="507" name="Google Shape;507;p46"/>
            <p:cNvPicPr preferRelativeResize="0"/>
            <p:nvPr/>
          </p:nvPicPr>
          <p:blipFill>
            <a:blip r:embed="rId5">
              <a:alphaModFix/>
            </a:blip>
            <a:stretch>
              <a:fillRect/>
            </a:stretch>
          </p:blipFill>
          <p:spPr>
            <a:xfrm>
              <a:off x="5506650" y="1947700"/>
              <a:ext cx="360000" cy="360000"/>
            </a:xfrm>
            <a:prstGeom prst="rect">
              <a:avLst/>
            </a:prstGeom>
            <a:noFill/>
            <a:ln>
              <a:noFill/>
            </a:ln>
          </p:spPr>
        </p:pic>
        <p:pic>
          <p:nvPicPr>
            <p:cNvPr id="508" name="Google Shape;508;p46"/>
            <p:cNvPicPr preferRelativeResize="0"/>
            <p:nvPr/>
          </p:nvPicPr>
          <p:blipFill>
            <a:blip r:embed="rId6">
              <a:alphaModFix/>
            </a:blip>
            <a:stretch>
              <a:fillRect/>
            </a:stretch>
          </p:blipFill>
          <p:spPr>
            <a:xfrm>
              <a:off x="4524000" y="3365288"/>
              <a:ext cx="360000" cy="360000"/>
            </a:xfrm>
            <a:prstGeom prst="rect">
              <a:avLst/>
            </a:prstGeom>
            <a:noFill/>
            <a:ln>
              <a:noFill/>
            </a:ln>
          </p:spPr>
        </p:pic>
        <p:pic>
          <p:nvPicPr>
            <p:cNvPr id="509" name="Google Shape;509;p46"/>
            <p:cNvPicPr preferRelativeResize="0"/>
            <p:nvPr/>
          </p:nvPicPr>
          <p:blipFill>
            <a:blip r:embed="rId7">
              <a:alphaModFix/>
            </a:blip>
            <a:stretch>
              <a:fillRect/>
            </a:stretch>
          </p:blipFill>
          <p:spPr>
            <a:xfrm>
              <a:off x="1678350" y="2631050"/>
              <a:ext cx="360000" cy="360000"/>
            </a:xfrm>
            <a:prstGeom prst="rect">
              <a:avLst/>
            </a:prstGeom>
            <a:noFill/>
            <a:ln>
              <a:noFill/>
            </a:ln>
          </p:spPr>
        </p:pic>
        <p:sp>
          <p:nvSpPr>
            <p:cNvPr id="510" name="Google Shape;510;p46"/>
            <p:cNvSpPr/>
            <p:nvPr/>
          </p:nvSpPr>
          <p:spPr>
            <a:xfrm>
              <a:off x="3086550" y="3246250"/>
              <a:ext cx="1096200" cy="686400"/>
            </a:xfrm>
            <a:prstGeom prst="rect">
              <a:avLst/>
            </a:prstGeom>
            <a:solidFill>
              <a:srgbClr val="FF005E">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6"/>
            <p:cNvSpPr/>
            <p:nvPr/>
          </p:nvSpPr>
          <p:spPr>
            <a:xfrm>
              <a:off x="628650" y="3932475"/>
              <a:ext cx="8150700" cy="741000"/>
            </a:xfrm>
            <a:prstGeom prst="rect">
              <a:avLst/>
            </a:prstGeom>
            <a:solidFill>
              <a:srgbClr val="FF005E">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 name="Google Shape;512;p46"/>
          <p:cNvSpPr txBox="1"/>
          <p:nvPr/>
        </p:nvSpPr>
        <p:spPr>
          <a:xfrm>
            <a:off x="1090250" y="4463225"/>
            <a:ext cx="4254300" cy="339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lang="en-GB" sz="2000"/>
              <a:t>Observation subtypes</a:t>
            </a:r>
            <a:endParaRPr i="1" sz="2000" u="none" cap="none" strike="noStrike">
              <a:solidFill>
                <a:srgbClr val="000000"/>
              </a:solidFill>
            </a:endParaRPr>
          </a:p>
        </p:txBody>
      </p:sp>
      <p:pic>
        <p:nvPicPr>
          <p:cNvPr id="513" name="Google Shape;513;p46"/>
          <p:cNvPicPr preferRelativeResize="0"/>
          <p:nvPr/>
        </p:nvPicPr>
        <p:blipFill>
          <a:blip r:embed="rId8">
            <a:alphaModFix/>
          </a:blip>
          <a:stretch>
            <a:fillRect/>
          </a:stretch>
        </p:blipFill>
        <p:spPr>
          <a:xfrm>
            <a:off x="553250" y="4415188"/>
            <a:ext cx="435351" cy="4353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47"/>
          <p:cNvSpPr txBox="1"/>
          <p:nvPr/>
        </p:nvSpPr>
        <p:spPr>
          <a:xfrm>
            <a:off x="652425" y="1397875"/>
            <a:ext cx="39195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roxima Nova"/>
              <a:buChar char="●"/>
            </a:pPr>
            <a:r>
              <a:rPr lang="en-GB">
                <a:latin typeface="Proxima Nova"/>
                <a:ea typeface="Proxima Nova"/>
                <a:cs typeface="Proxima Nova"/>
                <a:sym typeface="Proxima Nova"/>
              </a:rPr>
              <a:t>Initially FIWARE:Device was added to the model &amp; analysis was done on the attributes that could be included for System &amp; platform</a:t>
            </a:r>
            <a:br>
              <a:rPr lang="en-GB">
                <a:latin typeface="Proxima Nova"/>
                <a:ea typeface="Proxima Nova"/>
                <a:cs typeface="Proxima Nova"/>
                <a:sym typeface="Proxima Nova"/>
              </a:rPr>
            </a:b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GB">
                <a:latin typeface="Proxima Nova"/>
                <a:ea typeface="Proxima Nova"/>
                <a:cs typeface="Proxima Nova"/>
                <a:sym typeface="Proxima Nova"/>
              </a:rPr>
              <a:t>A device could however both be a system and a platform and thus we decided against adding this to the model.</a:t>
            </a:r>
            <a:endParaRPr>
              <a:latin typeface="Proxima Nova"/>
              <a:ea typeface="Proxima Nova"/>
              <a:cs typeface="Proxima Nova"/>
              <a:sym typeface="Proxima Nova"/>
            </a:endParaRPr>
          </a:p>
        </p:txBody>
      </p:sp>
      <p:sp>
        <p:nvSpPr>
          <p:cNvPr id="519" name="Google Shape;519;p47"/>
          <p:cNvSpPr txBox="1"/>
          <p:nvPr/>
        </p:nvSpPr>
        <p:spPr>
          <a:xfrm>
            <a:off x="628651" y="273845"/>
            <a:ext cx="7886700" cy="6618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GB" sz="3200"/>
              <a:t>Core Model (3) Sensor</a:t>
            </a:r>
            <a:endParaRPr b="1" i="0" sz="3200" u="none" cap="none" strike="noStrike">
              <a:solidFill>
                <a:srgbClr val="000000"/>
              </a:solidFill>
              <a:latin typeface="Arial"/>
              <a:ea typeface="Arial"/>
              <a:cs typeface="Arial"/>
              <a:sym typeface="Arial"/>
            </a:endParaRPr>
          </a:p>
        </p:txBody>
      </p:sp>
      <p:pic>
        <p:nvPicPr>
          <p:cNvPr id="520" name="Google Shape;520;p47"/>
          <p:cNvPicPr preferRelativeResize="0"/>
          <p:nvPr/>
        </p:nvPicPr>
        <p:blipFill>
          <a:blip r:embed="rId3">
            <a:alphaModFix/>
          </a:blip>
          <a:stretch>
            <a:fillRect/>
          </a:stretch>
        </p:blipFill>
        <p:spPr>
          <a:xfrm>
            <a:off x="5512625" y="1287825"/>
            <a:ext cx="3529933" cy="3610776"/>
          </a:xfrm>
          <a:prstGeom prst="rect">
            <a:avLst/>
          </a:prstGeom>
          <a:noFill/>
          <a:ln cap="flat" cmpd="sng" w="28575">
            <a:solidFill>
              <a:srgbClr val="FFAA00"/>
            </a:solidFill>
            <a:prstDash val="solid"/>
            <a:round/>
            <a:headEnd len="sm" w="sm" type="none"/>
            <a:tailEnd len="sm" w="sm" type="none"/>
          </a:ln>
        </p:spPr>
      </p:pic>
      <p:grpSp>
        <p:nvGrpSpPr>
          <p:cNvPr id="521" name="Google Shape;521;p47"/>
          <p:cNvGrpSpPr/>
          <p:nvPr/>
        </p:nvGrpSpPr>
        <p:grpSpPr>
          <a:xfrm>
            <a:off x="693025" y="3412275"/>
            <a:ext cx="4553299" cy="1239700"/>
            <a:chOff x="707700" y="3299375"/>
            <a:chExt cx="4553299" cy="1239700"/>
          </a:xfrm>
        </p:grpSpPr>
        <p:pic>
          <p:nvPicPr>
            <p:cNvPr id="522" name="Google Shape;522;p47"/>
            <p:cNvPicPr preferRelativeResize="0"/>
            <p:nvPr/>
          </p:nvPicPr>
          <p:blipFill rotWithShape="1">
            <a:blip r:embed="rId4">
              <a:alphaModFix/>
            </a:blip>
            <a:srcRect b="29894" l="16381" r="75754" t="17924"/>
            <a:stretch/>
          </p:blipFill>
          <p:spPr>
            <a:xfrm>
              <a:off x="1465202" y="3556025"/>
              <a:ext cx="719050" cy="726400"/>
            </a:xfrm>
            <a:prstGeom prst="rect">
              <a:avLst/>
            </a:prstGeom>
            <a:noFill/>
            <a:ln>
              <a:noFill/>
            </a:ln>
          </p:spPr>
        </p:pic>
        <p:pic>
          <p:nvPicPr>
            <p:cNvPr id="523" name="Google Shape;523;p47"/>
            <p:cNvPicPr preferRelativeResize="0"/>
            <p:nvPr/>
          </p:nvPicPr>
          <p:blipFill rotWithShape="1">
            <a:blip r:embed="rId4">
              <a:alphaModFix/>
            </a:blip>
            <a:srcRect b="19555" l="35547" r="55767" t="11922"/>
            <a:stretch/>
          </p:blipFill>
          <p:spPr>
            <a:xfrm>
              <a:off x="2215125" y="3442300"/>
              <a:ext cx="794099" cy="953850"/>
            </a:xfrm>
            <a:prstGeom prst="rect">
              <a:avLst/>
            </a:prstGeom>
            <a:noFill/>
            <a:ln>
              <a:noFill/>
            </a:ln>
          </p:spPr>
        </p:pic>
        <p:pic>
          <p:nvPicPr>
            <p:cNvPr id="524" name="Google Shape;524;p47"/>
            <p:cNvPicPr preferRelativeResize="0"/>
            <p:nvPr/>
          </p:nvPicPr>
          <p:blipFill rotWithShape="1">
            <a:blip r:embed="rId4">
              <a:alphaModFix/>
            </a:blip>
            <a:srcRect b="10944" l="0" r="91715" t="0"/>
            <a:stretch/>
          </p:blipFill>
          <p:spPr>
            <a:xfrm>
              <a:off x="707700" y="3299375"/>
              <a:ext cx="757501" cy="1239700"/>
            </a:xfrm>
            <a:prstGeom prst="rect">
              <a:avLst/>
            </a:prstGeom>
            <a:noFill/>
            <a:ln>
              <a:noFill/>
            </a:ln>
          </p:spPr>
        </p:pic>
        <p:pic>
          <p:nvPicPr>
            <p:cNvPr id="525" name="Google Shape;525;p47"/>
            <p:cNvPicPr preferRelativeResize="0"/>
            <p:nvPr/>
          </p:nvPicPr>
          <p:blipFill rotWithShape="1">
            <a:blip r:embed="rId4">
              <a:alphaModFix/>
            </a:blip>
            <a:srcRect b="20083" l="55287" r="36028" t="11395"/>
            <a:stretch/>
          </p:blipFill>
          <p:spPr>
            <a:xfrm>
              <a:off x="2928525" y="3442300"/>
              <a:ext cx="794099" cy="953850"/>
            </a:xfrm>
            <a:prstGeom prst="rect">
              <a:avLst/>
            </a:prstGeom>
            <a:noFill/>
            <a:ln>
              <a:noFill/>
            </a:ln>
          </p:spPr>
        </p:pic>
        <p:pic>
          <p:nvPicPr>
            <p:cNvPr id="526" name="Google Shape;526;p47"/>
            <p:cNvPicPr preferRelativeResize="0"/>
            <p:nvPr/>
          </p:nvPicPr>
          <p:blipFill rotWithShape="1">
            <a:blip r:embed="rId4">
              <a:alphaModFix/>
            </a:blip>
            <a:srcRect b="18507" l="90834" r="481" t="12971"/>
            <a:stretch/>
          </p:blipFill>
          <p:spPr>
            <a:xfrm>
              <a:off x="3675250" y="3442300"/>
              <a:ext cx="794099" cy="953850"/>
            </a:xfrm>
            <a:prstGeom prst="rect">
              <a:avLst/>
            </a:prstGeom>
            <a:noFill/>
            <a:ln>
              <a:noFill/>
            </a:ln>
          </p:spPr>
        </p:pic>
        <p:pic>
          <p:nvPicPr>
            <p:cNvPr id="527" name="Google Shape;527;p47"/>
            <p:cNvPicPr preferRelativeResize="0"/>
            <p:nvPr/>
          </p:nvPicPr>
          <p:blipFill rotWithShape="1">
            <a:blip r:embed="rId4">
              <a:alphaModFix/>
            </a:blip>
            <a:srcRect b="22200" l="74786" r="16529" t="9277"/>
            <a:stretch/>
          </p:blipFill>
          <p:spPr>
            <a:xfrm>
              <a:off x="4466900" y="3442300"/>
              <a:ext cx="794099" cy="953850"/>
            </a:xfrm>
            <a:prstGeom prst="rect">
              <a:avLst/>
            </a:prstGeom>
            <a:noFill/>
            <a:ln>
              <a:noFill/>
            </a:ln>
          </p:spPr>
        </p:pic>
      </p:grpSp>
      <p:grpSp>
        <p:nvGrpSpPr>
          <p:cNvPr id="528" name="Google Shape;528;p47"/>
          <p:cNvGrpSpPr/>
          <p:nvPr/>
        </p:nvGrpSpPr>
        <p:grpSpPr>
          <a:xfrm>
            <a:off x="6711404" y="121456"/>
            <a:ext cx="2331142" cy="1048001"/>
            <a:chOff x="628625" y="1009138"/>
            <a:chExt cx="8150847" cy="3664338"/>
          </a:xfrm>
        </p:grpSpPr>
        <p:pic>
          <p:nvPicPr>
            <p:cNvPr id="529" name="Google Shape;529;p47"/>
            <p:cNvPicPr preferRelativeResize="0"/>
            <p:nvPr/>
          </p:nvPicPr>
          <p:blipFill rotWithShape="1">
            <a:blip r:embed="rId5">
              <a:alphaModFix/>
            </a:blip>
            <a:srcRect b="46672" l="0" r="0" t="0"/>
            <a:stretch/>
          </p:blipFill>
          <p:spPr>
            <a:xfrm>
              <a:off x="628650" y="1009150"/>
              <a:ext cx="8150822" cy="3603799"/>
            </a:xfrm>
            <a:prstGeom prst="rect">
              <a:avLst/>
            </a:prstGeom>
            <a:noFill/>
            <a:ln>
              <a:noFill/>
            </a:ln>
          </p:spPr>
        </p:pic>
        <p:sp>
          <p:nvSpPr>
            <p:cNvPr id="530" name="Google Shape;530;p47"/>
            <p:cNvSpPr/>
            <p:nvPr/>
          </p:nvSpPr>
          <p:spPr>
            <a:xfrm>
              <a:off x="4181250" y="1009150"/>
              <a:ext cx="3010800" cy="2237100"/>
            </a:xfrm>
            <a:prstGeom prst="rect">
              <a:avLst/>
            </a:prstGeom>
            <a:solidFill>
              <a:srgbClr val="FFAA00">
                <a:alpha val="3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7"/>
            <p:cNvSpPr/>
            <p:nvPr/>
          </p:nvSpPr>
          <p:spPr>
            <a:xfrm>
              <a:off x="628625" y="1957750"/>
              <a:ext cx="2459400" cy="1974900"/>
            </a:xfrm>
            <a:prstGeom prst="rect">
              <a:avLst/>
            </a:prstGeom>
            <a:solidFill>
              <a:srgbClr val="0003FF">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7"/>
            <p:cNvSpPr/>
            <p:nvPr/>
          </p:nvSpPr>
          <p:spPr>
            <a:xfrm>
              <a:off x="628650" y="1009150"/>
              <a:ext cx="2459400" cy="948600"/>
            </a:xfrm>
            <a:prstGeom prst="rect">
              <a:avLst/>
            </a:prstGeom>
            <a:solidFill>
              <a:srgbClr val="FF005E">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7"/>
            <p:cNvSpPr/>
            <p:nvPr/>
          </p:nvSpPr>
          <p:spPr>
            <a:xfrm>
              <a:off x="3088050" y="1009138"/>
              <a:ext cx="1093200" cy="2237100"/>
            </a:xfrm>
            <a:prstGeom prst="rect">
              <a:avLst/>
            </a:prstGeom>
            <a:solidFill>
              <a:srgbClr val="FF005E">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7"/>
            <p:cNvSpPr/>
            <p:nvPr/>
          </p:nvSpPr>
          <p:spPr>
            <a:xfrm>
              <a:off x="4181275" y="3246250"/>
              <a:ext cx="1191600" cy="691500"/>
            </a:xfrm>
            <a:prstGeom prst="rect">
              <a:avLst/>
            </a:prstGeom>
            <a:solidFill>
              <a:srgbClr val="00D9FF">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5" name="Google Shape;535;p47"/>
            <p:cNvPicPr preferRelativeResize="0"/>
            <p:nvPr/>
          </p:nvPicPr>
          <p:blipFill>
            <a:blip r:embed="rId6">
              <a:alphaModFix/>
            </a:blip>
            <a:stretch>
              <a:fillRect/>
            </a:stretch>
          </p:blipFill>
          <p:spPr>
            <a:xfrm>
              <a:off x="3396813" y="1206025"/>
              <a:ext cx="360000" cy="360000"/>
            </a:xfrm>
            <a:prstGeom prst="rect">
              <a:avLst/>
            </a:prstGeom>
            <a:noFill/>
            <a:ln>
              <a:noFill/>
            </a:ln>
          </p:spPr>
        </p:pic>
        <p:pic>
          <p:nvPicPr>
            <p:cNvPr id="536" name="Google Shape;536;p47"/>
            <p:cNvPicPr preferRelativeResize="0"/>
            <p:nvPr/>
          </p:nvPicPr>
          <p:blipFill>
            <a:blip r:embed="rId7">
              <a:alphaModFix/>
            </a:blip>
            <a:stretch>
              <a:fillRect/>
            </a:stretch>
          </p:blipFill>
          <p:spPr>
            <a:xfrm>
              <a:off x="5506650" y="1947700"/>
              <a:ext cx="360000" cy="360000"/>
            </a:xfrm>
            <a:prstGeom prst="rect">
              <a:avLst/>
            </a:prstGeom>
            <a:noFill/>
            <a:ln>
              <a:noFill/>
            </a:ln>
          </p:spPr>
        </p:pic>
        <p:pic>
          <p:nvPicPr>
            <p:cNvPr id="537" name="Google Shape;537;p47"/>
            <p:cNvPicPr preferRelativeResize="0"/>
            <p:nvPr/>
          </p:nvPicPr>
          <p:blipFill>
            <a:blip r:embed="rId8">
              <a:alphaModFix/>
            </a:blip>
            <a:stretch>
              <a:fillRect/>
            </a:stretch>
          </p:blipFill>
          <p:spPr>
            <a:xfrm>
              <a:off x="4524000" y="3365288"/>
              <a:ext cx="360000" cy="360000"/>
            </a:xfrm>
            <a:prstGeom prst="rect">
              <a:avLst/>
            </a:prstGeom>
            <a:noFill/>
            <a:ln>
              <a:noFill/>
            </a:ln>
          </p:spPr>
        </p:pic>
        <p:pic>
          <p:nvPicPr>
            <p:cNvPr id="538" name="Google Shape;538;p47"/>
            <p:cNvPicPr preferRelativeResize="0"/>
            <p:nvPr/>
          </p:nvPicPr>
          <p:blipFill>
            <a:blip r:embed="rId9">
              <a:alphaModFix/>
            </a:blip>
            <a:stretch>
              <a:fillRect/>
            </a:stretch>
          </p:blipFill>
          <p:spPr>
            <a:xfrm>
              <a:off x="1678350" y="2631050"/>
              <a:ext cx="360000" cy="360000"/>
            </a:xfrm>
            <a:prstGeom prst="rect">
              <a:avLst/>
            </a:prstGeom>
            <a:noFill/>
            <a:ln>
              <a:noFill/>
            </a:ln>
          </p:spPr>
        </p:pic>
        <p:sp>
          <p:nvSpPr>
            <p:cNvPr id="539" name="Google Shape;539;p47"/>
            <p:cNvSpPr/>
            <p:nvPr/>
          </p:nvSpPr>
          <p:spPr>
            <a:xfrm>
              <a:off x="3086550" y="3246250"/>
              <a:ext cx="1096200" cy="686400"/>
            </a:xfrm>
            <a:prstGeom prst="rect">
              <a:avLst/>
            </a:prstGeom>
            <a:solidFill>
              <a:srgbClr val="FF005E">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7"/>
            <p:cNvSpPr/>
            <p:nvPr/>
          </p:nvSpPr>
          <p:spPr>
            <a:xfrm>
              <a:off x="628650" y="3932475"/>
              <a:ext cx="8150700" cy="741000"/>
            </a:xfrm>
            <a:prstGeom prst="rect">
              <a:avLst/>
            </a:prstGeom>
            <a:solidFill>
              <a:srgbClr val="FF005E">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48"/>
          <p:cNvSpPr txBox="1"/>
          <p:nvPr/>
        </p:nvSpPr>
        <p:spPr>
          <a:xfrm>
            <a:off x="652425" y="1397875"/>
            <a:ext cx="39195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roxima Nova"/>
              <a:buChar char="●"/>
            </a:pPr>
            <a:r>
              <a:rPr lang="en-GB">
                <a:latin typeface="Proxima Nova"/>
                <a:ea typeface="Proxima Nova"/>
                <a:cs typeface="Proxima Nova"/>
                <a:sym typeface="Proxima Nova"/>
              </a:rPr>
              <a:t>Therefore the FIWARE::Device class was removed in the new version of the model thus simplifying the model</a:t>
            </a:r>
            <a:endParaRPr>
              <a:latin typeface="Proxima Nova"/>
              <a:ea typeface="Proxima Nova"/>
              <a:cs typeface="Proxima Nova"/>
              <a:sym typeface="Proxima Nova"/>
            </a:endParaRPr>
          </a:p>
        </p:txBody>
      </p:sp>
      <p:pic>
        <p:nvPicPr>
          <p:cNvPr id="546" name="Google Shape;546;p48"/>
          <p:cNvPicPr preferRelativeResize="0"/>
          <p:nvPr/>
        </p:nvPicPr>
        <p:blipFill rotWithShape="1">
          <a:blip r:embed="rId3">
            <a:alphaModFix/>
          </a:blip>
          <a:srcRect b="70981" l="43262" r="32518" t="4896"/>
          <a:stretch/>
        </p:blipFill>
        <p:spPr>
          <a:xfrm>
            <a:off x="4669750" y="1287827"/>
            <a:ext cx="4372699" cy="3610774"/>
          </a:xfrm>
          <a:prstGeom prst="rect">
            <a:avLst/>
          </a:prstGeom>
          <a:noFill/>
          <a:ln cap="flat" cmpd="sng" w="28575">
            <a:solidFill>
              <a:srgbClr val="FFAA00"/>
            </a:solidFill>
            <a:prstDash val="solid"/>
            <a:round/>
            <a:headEnd len="sm" w="sm" type="none"/>
            <a:tailEnd len="sm" w="sm" type="none"/>
          </a:ln>
        </p:spPr>
      </p:pic>
      <p:sp>
        <p:nvSpPr>
          <p:cNvPr id="547" name="Google Shape;547;p48"/>
          <p:cNvSpPr txBox="1"/>
          <p:nvPr/>
        </p:nvSpPr>
        <p:spPr>
          <a:xfrm>
            <a:off x="628651" y="273845"/>
            <a:ext cx="7886700" cy="6618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GB" sz="3200"/>
              <a:t>Core Model (3) Sensor</a:t>
            </a:r>
            <a:endParaRPr b="1" i="0" sz="3200" u="none" cap="none" strike="noStrike">
              <a:solidFill>
                <a:srgbClr val="000000"/>
              </a:solidFill>
              <a:latin typeface="Arial"/>
              <a:ea typeface="Arial"/>
              <a:cs typeface="Arial"/>
              <a:sym typeface="Arial"/>
            </a:endParaRPr>
          </a:p>
        </p:txBody>
      </p:sp>
      <p:pic>
        <p:nvPicPr>
          <p:cNvPr id="548" name="Google Shape;548;p48"/>
          <p:cNvPicPr preferRelativeResize="0"/>
          <p:nvPr/>
        </p:nvPicPr>
        <p:blipFill rotWithShape="1">
          <a:blip r:embed="rId4">
            <a:alphaModFix/>
          </a:blip>
          <a:srcRect b="6345" l="13528" r="11062" t="77268"/>
          <a:stretch/>
        </p:blipFill>
        <p:spPr>
          <a:xfrm>
            <a:off x="7226700" y="4108626"/>
            <a:ext cx="1636225" cy="697051"/>
          </a:xfrm>
          <a:prstGeom prst="rect">
            <a:avLst/>
          </a:prstGeom>
          <a:noFill/>
          <a:ln>
            <a:noFill/>
          </a:ln>
        </p:spPr>
      </p:pic>
      <p:pic>
        <p:nvPicPr>
          <p:cNvPr id="549" name="Google Shape;549;p48"/>
          <p:cNvPicPr preferRelativeResize="0"/>
          <p:nvPr/>
        </p:nvPicPr>
        <p:blipFill rotWithShape="1">
          <a:blip r:embed="rId4">
            <a:alphaModFix/>
          </a:blip>
          <a:srcRect b="42106" l="8870" r="9974" t="42336"/>
          <a:stretch/>
        </p:blipFill>
        <p:spPr>
          <a:xfrm>
            <a:off x="7101938" y="3446825"/>
            <a:ext cx="1760975" cy="661800"/>
          </a:xfrm>
          <a:prstGeom prst="rect">
            <a:avLst/>
          </a:prstGeom>
          <a:noFill/>
          <a:ln>
            <a:noFill/>
          </a:ln>
        </p:spPr>
      </p:pic>
      <p:pic>
        <p:nvPicPr>
          <p:cNvPr id="550" name="Google Shape;550;p48"/>
          <p:cNvPicPr preferRelativeResize="0"/>
          <p:nvPr/>
        </p:nvPicPr>
        <p:blipFill rotWithShape="1">
          <a:blip r:embed="rId4">
            <a:alphaModFix/>
          </a:blip>
          <a:srcRect b="5862" l="11654" r="10910" t="76889"/>
          <a:stretch/>
        </p:blipFill>
        <p:spPr>
          <a:xfrm>
            <a:off x="7182675" y="1397875"/>
            <a:ext cx="1680250" cy="733750"/>
          </a:xfrm>
          <a:prstGeom prst="rect">
            <a:avLst/>
          </a:prstGeom>
          <a:noFill/>
          <a:ln>
            <a:noFill/>
          </a:ln>
        </p:spPr>
      </p:pic>
      <p:grpSp>
        <p:nvGrpSpPr>
          <p:cNvPr id="551" name="Google Shape;551;p48"/>
          <p:cNvGrpSpPr/>
          <p:nvPr/>
        </p:nvGrpSpPr>
        <p:grpSpPr>
          <a:xfrm>
            <a:off x="6711404" y="121456"/>
            <a:ext cx="2331142" cy="1048001"/>
            <a:chOff x="628625" y="1009138"/>
            <a:chExt cx="8150847" cy="3664338"/>
          </a:xfrm>
        </p:grpSpPr>
        <p:pic>
          <p:nvPicPr>
            <p:cNvPr id="552" name="Google Shape;552;p48"/>
            <p:cNvPicPr preferRelativeResize="0"/>
            <p:nvPr/>
          </p:nvPicPr>
          <p:blipFill rotWithShape="1">
            <a:blip r:embed="rId3">
              <a:alphaModFix/>
            </a:blip>
            <a:srcRect b="46672" l="0" r="0" t="0"/>
            <a:stretch/>
          </p:blipFill>
          <p:spPr>
            <a:xfrm>
              <a:off x="628650" y="1009150"/>
              <a:ext cx="8150822" cy="3603799"/>
            </a:xfrm>
            <a:prstGeom prst="rect">
              <a:avLst/>
            </a:prstGeom>
            <a:noFill/>
            <a:ln>
              <a:noFill/>
            </a:ln>
          </p:spPr>
        </p:pic>
        <p:sp>
          <p:nvSpPr>
            <p:cNvPr id="553" name="Google Shape;553;p48"/>
            <p:cNvSpPr/>
            <p:nvPr/>
          </p:nvSpPr>
          <p:spPr>
            <a:xfrm>
              <a:off x="4181250" y="1009150"/>
              <a:ext cx="3010800" cy="2237100"/>
            </a:xfrm>
            <a:prstGeom prst="rect">
              <a:avLst/>
            </a:prstGeom>
            <a:solidFill>
              <a:srgbClr val="FFAA00">
                <a:alpha val="3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8"/>
            <p:cNvSpPr/>
            <p:nvPr/>
          </p:nvSpPr>
          <p:spPr>
            <a:xfrm>
              <a:off x="628625" y="1957750"/>
              <a:ext cx="2459400" cy="1974900"/>
            </a:xfrm>
            <a:prstGeom prst="rect">
              <a:avLst/>
            </a:prstGeom>
            <a:solidFill>
              <a:srgbClr val="0003FF">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8"/>
            <p:cNvSpPr/>
            <p:nvPr/>
          </p:nvSpPr>
          <p:spPr>
            <a:xfrm>
              <a:off x="628650" y="1009150"/>
              <a:ext cx="2459400" cy="948600"/>
            </a:xfrm>
            <a:prstGeom prst="rect">
              <a:avLst/>
            </a:prstGeom>
            <a:solidFill>
              <a:srgbClr val="FF005E">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8"/>
            <p:cNvSpPr/>
            <p:nvPr/>
          </p:nvSpPr>
          <p:spPr>
            <a:xfrm>
              <a:off x="3088050" y="1009138"/>
              <a:ext cx="1093200" cy="2237100"/>
            </a:xfrm>
            <a:prstGeom prst="rect">
              <a:avLst/>
            </a:prstGeom>
            <a:solidFill>
              <a:srgbClr val="FF005E">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8"/>
            <p:cNvSpPr/>
            <p:nvPr/>
          </p:nvSpPr>
          <p:spPr>
            <a:xfrm>
              <a:off x="4181275" y="3246250"/>
              <a:ext cx="1191600" cy="691500"/>
            </a:xfrm>
            <a:prstGeom prst="rect">
              <a:avLst/>
            </a:prstGeom>
            <a:solidFill>
              <a:srgbClr val="00D9FF">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8" name="Google Shape;558;p48"/>
            <p:cNvPicPr preferRelativeResize="0"/>
            <p:nvPr/>
          </p:nvPicPr>
          <p:blipFill>
            <a:blip r:embed="rId5">
              <a:alphaModFix/>
            </a:blip>
            <a:stretch>
              <a:fillRect/>
            </a:stretch>
          </p:blipFill>
          <p:spPr>
            <a:xfrm>
              <a:off x="3396813" y="1206025"/>
              <a:ext cx="360000" cy="360000"/>
            </a:xfrm>
            <a:prstGeom prst="rect">
              <a:avLst/>
            </a:prstGeom>
            <a:noFill/>
            <a:ln>
              <a:noFill/>
            </a:ln>
          </p:spPr>
        </p:pic>
        <p:pic>
          <p:nvPicPr>
            <p:cNvPr id="559" name="Google Shape;559;p48"/>
            <p:cNvPicPr preferRelativeResize="0"/>
            <p:nvPr/>
          </p:nvPicPr>
          <p:blipFill>
            <a:blip r:embed="rId6">
              <a:alphaModFix/>
            </a:blip>
            <a:stretch>
              <a:fillRect/>
            </a:stretch>
          </p:blipFill>
          <p:spPr>
            <a:xfrm>
              <a:off x="5506650" y="1947700"/>
              <a:ext cx="360000" cy="360000"/>
            </a:xfrm>
            <a:prstGeom prst="rect">
              <a:avLst/>
            </a:prstGeom>
            <a:noFill/>
            <a:ln>
              <a:noFill/>
            </a:ln>
          </p:spPr>
        </p:pic>
        <p:pic>
          <p:nvPicPr>
            <p:cNvPr id="560" name="Google Shape;560;p48"/>
            <p:cNvPicPr preferRelativeResize="0"/>
            <p:nvPr/>
          </p:nvPicPr>
          <p:blipFill>
            <a:blip r:embed="rId7">
              <a:alphaModFix/>
            </a:blip>
            <a:stretch>
              <a:fillRect/>
            </a:stretch>
          </p:blipFill>
          <p:spPr>
            <a:xfrm>
              <a:off x="4524000" y="3365288"/>
              <a:ext cx="360000" cy="360000"/>
            </a:xfrm>
            <a:prstGeom prst="rect">
              <a:avLst/>
            </a:prstGeom>
            <a:noFill/>
            <a:ln>
              <a:noFill/>
            </a:ln>
          </p:spPr>
        </p:pic>
        <p:pic>
          <p:nvPicPr>
            <p:cNvPr id="561" name="Google Shape;561;p48"/>
            <p:cNvPicPr preferRelativeResize="0"/>
            <p:nvPr/>
          </p:nvPicPr>
          <p:blipFill>
            <a:blip r:embed="rId8">
              <a:alphaModFix/>
            </a:blip>
            <a:stretch>
              <a:fillRect/>
            </a:stretch>
          </p:blipFill>
          <p:spPr>
            <a:xfrm>
              <a:off x="1678350" y="2631050"/>
              <a:ext cx="360000" cy="360000"/>
            </a:xfrm>
            <a:prstGeom prst="rect">
              <a:avLst/>
            </a:prstGeom>
            <a:noFill/>
            <a:ln>
              <a:noFill/>
            </a:ln>
          </p:spPr>
        </p:pic>
        <p:sp>
          <p:nvSpPr>
            <p:cNvPr id="562" name="Google Shape;562;p48"/>
            <p:cNvSpPr/>
            <p:nvPr/>
          </p:nvSpPr>
          <p:spPr>
            <a:xfrm>
              <a:off x="3086550" y="3246250"/>
              <a:ext cx="1096200" cy="686400"/>
            </a:xfrm>
            <a:prstGeom prst="rect">
              <a:avLst/>
            </a:prstGeom>
            <a:solidFill>
              <a:srgbClr val="FF005E">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8"/>
            <p:cNvSpPr/>
            <p:nvPr/>
          </p:nvSpPr>
          <p:spPr>
            <a:xfrm>
              <a:off x="628650" y="3932475"/>
              <a:ext cx="8150700" cy="741000"/>
            </a:xfrm>
            <a:prstGeom prst="rect">
              <a:avLst/>
            </a:prstGeom>
            <a:solidFill>
              <a:srgbClr val="FF005E">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49"/>
          <p:cNvSpPr txBox="1"/>
          <p:nvPr/>
        </p:nvSpPr>
        <p:spPr>
          <a:xfrm>
            <a:off x="628651" y="273845"/>
            <a:ext cx="7886700" cy="6618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GB" sz="3200"/>
              <a:t>Air </a:t>
            </a:r>
            <a:r>
              <a:rPr b="1" lang="en-GB" sz="3200"/>
              <a:t>Model</a:t>
            </a:r>
            <a:endParaRPr b="1" i="0" sz="3200" u="none" cap="none" strike="noStrike">
              <a:solidFill>
                <a:srgbClr val="000000"/>
              </a:solidFill>
              <a:latin typeface="Arial"/>
              <a:ea typeface="Arial"/>
              <a:cs typeface="Arial"/>
              <a:sym typeface="Arial"/>
            </a:endParaRPr>
          </a:p>
        </p:txBody>
      </p:sp>
      <p:grpSp>
        <p:nvGrpSpPr>
          <p:cNvPr id="569" name="Google Shape;569;p49"/>
          <p:cNvGrpSpPr/>
          <p:nvPr/>
        </p:nvGrpSpPr>
        <p:grpSpPr>
          <a:xfrm>
            <a:off x="1613876" y="779600"/>
            <a:ext cx="5916253" cy="4228325"/>
            <a:chOff x="1365126" y="763975"/>
            <a:chExt cx="5916253" cy="4228325"/>
          </a:xfrm>
        </p:grpSpPr>
        <p:pic>
          <p:nvPicPr>
            <p:cNvPr id="570" name="Google Shape;570;p49"/>
            <p:cNvPicPr preferRelativeResize="0"/>
            <p:nvPr/>
          </p:nvPicPr>
          <p:blipFill rotWithShape="1">
            <a:blip r:embed="rId3">
              <a:alphaModFix/>
            </a:blip>
            <a:srcRect b="21451" l="0" r="25412" t="0"/>
            <a:stretch/>
          </p:blipFill>
          <p:spPr>
            <a:xfrm>
              <a:off x="1365126" y="763975"/>
              <a:ext cx="5915942" cy="4228325"/>
            </a:xfrm>
            <a:prstGeom prst="rect">
              <a:avLst/>
            </a:prstGeom>
            <a:noFill/>
            <a:ln>
              <a:noFill/>
            </a:ln>
          </p:spPr>
        </p:pic>
        <p:sp>
          <p:nvSpPr>
            <p:cNvPr id="571" name="Google Shape;571;p49"/>
            <p:cNvSpPr/>
            <p:nvPr/>
          </p:nvSpPr>
          <p:spPr>
            <a:xfrm>
              <a:off x="5118978" y="763975"/>
              <a:ext cx="2162400" cy="2346900"/>
            </a:xfrm>
            <a:prstGeom prst="rect">
              <a:avLst/>
            </a:prstGeom>
            <a:solidFill>
              <a:srgbClr val="FFAA00">
                <a:alpha val="3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9"/>
            <p:cNvSpPr/>
            <p:nvPr/>
          </p:nvSpPr>
          <p:spPr>
            <a:xfrm>
              <a:off x="1365126" y="1599265"/>
              <a:ext cx="2435400" cy="1511700"/>
            </a:xfrm>
            <a:prstGeom prst="rect">
              <a:avLst/>
            </a:prstGeom>
            <a:solidFill>
              <a:srgbClr val="0003FF">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9"/>
            <p:cNvSpPr/>
            <p:nvPr/>
          </p:nvSpPr>
          <p:spPr>
            <a:xfrm>
              <a:off x="1365126" y="763975"/>
              <a:ext cx="3753900" cy="835200"/>
            </a:xfrm>
            <a:prstGeom prst="rect">
              <a:avLst/>
            </a:prstGeom>
            <a:solidFill>
              <a:srgbClr val="FF005E">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9"/>
            <p:cNvSpPr/>
            <p:nvPr/>
          </p:nvSpPr>
          <p:spPr>
            <a:xfrm>
              <a:off x="6307906" y="3110689"/>
              <a:ext cx="973200" cy="657000"/>
            </a:xfrm>
            <a:prstGeom prst="rect">
              <a:avLst/>
            </a:prstGeom>
            <a:solidFill>
              <a:srgbClr val="00D9FF">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9"/>
            <p:cNvSpPr/>
            <p:nvPr/>
          </p:nvSpPr>
          <p:spPr>
            <a:xfrm>
              <a:off x="3800745" y="1599549"/>
              <a:ext cx="1318200" cy="1511700"/>
            </a:xfrm>
            <a:prstGeom prst="rect">
              <a:avLst/>
            </a:prstGeom>
            <a:solidFill>
              <a:srgbClr val="FF005E">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9"/>
            <p:cNvSpPr/>
            <p:nvPr/>
          </p:nvSpPr>
          <p:spPr>
            <a:xfrm>
              <a:off x="2245624" y="3110815"/>
              <a:ext cx="4062300" cy="1881300"/>
            </a:xfrm>
            <a:prstGeom prst="rect">
              <a:avLst/>
            </a:prstGeom>
            <a:solidFill>
              <a:srgbClr val="FF005E">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9"/>
            <p:cNvSpPr/>
            <p:nvPr/>
          </p:nvSpPr>
          <p:spPr>
            <a:xfrm>
              <a:off x="6308041" y="3767638"/>
              <a:ext cx="973200" cy="1224600"/>
            </a:xfrm>
            <a:prstGeom prst="rect">
              <a:avLst/>
            </a:prstGeom>
            <a:solidFill>
              <a:srgbClr val="FF005E">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 name="Google Shape;578;p49"/>
            <p:cNvGrpSpPr/>
            <p:nvPr/>
          </p:nvGrpSpPr>
          <p:grpSpPr>
            <a:xfrm>
              <a:off x="3873470" y="898392"/>
              <a:ext cx="1172705" cy="792914"/>
              <a:chOff x="3139575" y="1206025"/>
              <a:chExt cx="874500" cy="628200"/>
            </a:xfrm>
          </p:grpSpPr>
          <p:pic>
            <p:nvPicPr>
              <p:cNvPr id="579" name="Google Shape;579;p49"/>
              <p:cNvPicPr preferRelativeResize="0"/>
              <p:nvPr/>
            </p:nvPicPr>
            <p:blipFill>
              <a:blip r:embed="rId4">
                <a:alphaModFix/>
              </a:blip>
              <a:stretch>
                <a:fillRect/>
              </a:stretch>
            </p:blipFill>
            <p:spPr>
              <a:xfrm>
                <a:off x="3396813" y="1206025"/>
                <a:ext cx="360000" cy="360000"/>
              </a:xfrm>
              <a:prstGeom prst="rect">
                <a:avLst/>
              </a:prstGeom>
              <a:noFill/>
              <a:ln>
                <a:noFill/>
              </a:ln>
            </p:spPr>
          </p:pic>
          <p:sp>
            <p:nvSpPr>
              <p:cNvPr id="580" name="Google Shape;580;p49"/>
              <p:cNvSpPr txBox="1"/>
              <p:nvPr/>
            </p:nvSpPr>
            <p:spPr>
              <a:xfrm>
                <a:off x="3139575" y="1566025"/>
                <a:ext cx="874500" cy="26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latin typeface="Proxima Nova"/>
                    <a:ea typeface="Proxima Nova"/>
                    <a:cs typeface="Proxima Nova"/>
                    <a:sym typeface="Proxima Nova"/>
                  </a:rPr>
                  <a:t>Observation</a:t>
                </a:r>
                <a:endParaRPr sz="1000">
                  <a:latin typeface="Proxima Nova"/>
                  <a:ea typeface="Proxima Nova"/>
                  <a:cs typeface="Proxima Nova"/>
                  <a:sym typeface="Proxima Nova"/>
                </a:endParaRPr>
              </a:p>
            </p:txBody>
          </p:sp>
        </p:grpSp>
      </p:grpSp>
      <p:pic>
        <p:nvPicPr>
          <p:cNvPr id="581" name="Google Shape;581;p49"/>
          <p:cNvPicPr preferRelativeResize="0"/>
          <p:nvPr/>
        </p:nvPicPr>
        <p:blipFill>
          <a:blip r:embed="rId5">
            <a:alphaModFix/>
          </a:blip>
          <a:stretch>
            <a:fillRect/>
          </a:stretch>
        </p:blipFill>
        <p:spPr>
          <a:xfrm>
            <a:off x="6151225" y="1563675"/>
            <a:ext cx="360000" cy="360000"/>
          </a:xfrm>
          <a:prstGeom prst="rect">
            <a:avLst/>
          </a:prstGeom>
          <a:noFill/>
          <a:ln>
            <a:noFill/>
          </a:ln>
        </p:spPr>
      </p:pic>
      <p:sp>
        <p:nvSpPr>
          <p:cNvPr id="582" name="Google Shape;582;p49"/>
          <p:cNvSpPr txBox="1"/>
          <p:nvPr/>
        </p:nvSpPr>
        <p:spPr>
          <a:xfrm>
            <a:off x="5893975" y="1880688"/>
            <a:ext cx="874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latin typeface="Proxima Nova"/>
                <a:ea typeface="Proxima Nova"/>
                <a:cs typeface="Proxima Nova"/>
                <a:sym typeface="Proxima Nova"/>
              </a:rPr>
              <a:t>Sensor</a:t>
            </a:r>
            <a:endParaRPr sz="1000">
              <a:latin typeface="Proxima Nova"/>
              <a:ea typeface="Proxima Nova"/>
              <a:cs typeface="Proxima Nova"/>
              <a:sym typeface="Proxima Nova"/>
            </a:endParaRPr>
          </a:p>
        </p:txBody>
      </p:sp>
      <p:pic>
        <p:nvPicPr>
          <p:cNvPr id="583" name="Google Shape;583;p49"/>
          <p:cNvPicPr preferRelativeResize="0"/>
          <p:nvPr/>
        </p:nvPicPr>
        <p:blipFill>
          <a:blip r:embed="rId6">
            <a:alphaModFix/>
          </a:blip>
          <a:stretch>
            <a:fillRect/>
          </a:stretch>
        </p:blipFill>
        <p:spPr>
          <a:xfrm>
            <a:off x="6865000" y="3159438"/>
            <a:ext cx="360000" cy="360000"/>
          </a:xfrm>
          <a:prstGeom prst="rect">
            <a:avLst/>
          </a:prstGeom>
          <a:noFill/>
          <a:ln>
            <a:noFill/>
          </a:ln>
        </p:spPr>
      </p:pic>
      <p:pic>
        <p:nvPicPr>
          <p:cNvPr id="584" name="Google Shape;584;p49"/>
          <p:cNvPicPr preferRelativeResize="0"/>
          <p:nvPr/>
        </p:nvPicPr>
        <p:blipFill>
          <a:blip r:embed="rId7">
            <a:alphaModFix/>
          </a:blip>
          <a:stretch>
            <a:fillRect/>
          </a:stretch>
        </p:blipFill>
        <p:spPr>
          <a:xfrm>
            <a:off x="2322925" y="2247025"/>
            <a:ext cx="360000" cy="360000"/>
          </a:xfrm>
          <a:prstGeom prst="rect">
            <a:avLst/>
          </a:prstGeom>
          <a:noFill/>
          <a:ln>
            <a:noFill/>
          </a:ln>
        </p:spPr>
      </p:pic>
      <p:sp>
        <p:nvSpPr>
          <p:cNvPr id="585" name="Google Shape;585;p49"/>
          <p:cNvSpPr txBox="1"/>
          <p:nvPr/>
        </p:nvSpPr>
        <p:spPr>
          <a:xfrm>
            <a:off x="2065675" y="2642575"/>
            <a:ext cx="874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latin typeface="Proxima Nova"/>
                <a:ea typeface="Proxima Nova"/>
                <a:cs typeface="Proxima Nova"/>
                <a:sym typeface="Proxima Nova"/>
              </a:rPr>
              <a:t>Sampling</a:t>
            </a:r>
            <a:endParaRPr sz="1000">
              <a:latin typeface="Proxima Nova"/>
              <a:ea typeface="Proxima Nova"/>
              <a:cs typeface="Proxima Nova"/>
              <a:sym typeface="Proxima Nova"/>
            </a:endParaRPr>
          </a:p>
        </p:txBody>
      </p:sp>
      <p:sp>
        <p:nvSpPr>
          <p:cNvPr id="586" name="Google Shape;586;p49"/>
          <p:cNvSpPr txBox="1"/>
          <p:nvPr/>
        </p:nvSpPr>
        <p:spPr>
          <a:xfrm>
            <a:off x="6607750" y="3519450"/>
            <a:ext cx="874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latin typeface="Proxima Nova"/>
                <a:ea typeface="Proxima Nova"/>
                <a:cs typeface="Proxima Nova"/>
                <a:sym typeface="Proxima Nova"/>
              </a:rPr>
              <a:t>Metadata</a:t>
            </a:r>
            <a:endParaRPr sz="1000">
              <a:latin typeface="Proxima Nova"/>
              <a:ea typeface="Proxima Nova"/>
              <a:cs typeface="Proxima Nova"/>
              <a:sym typeface="Proxima Nov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50"/>
          <p:cNvSpPr txBox="1"/>
          <p:nvPr/>
        </p:nvSpPr>
        <p:spPr>
          <a:xfrm>
            <a:off x="628651" y="273845"/>
            <a:ext cx="7886700" cy="6618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GB" sz="3200"/>
              <a:t>Air Model (1) Sampling</a:t>
            </a:r>
            <a:endParaRPr b="1" i="0" sz="3200" u="none" cap="none" strike="noStrike">
              <a:solidFill>
                <a:srgbClr val="000000"/>
              </a:solidFill>
              <a:latin typeface="Arial"/>
              <a:ea typeface="Arial"/>
              <a:cs typeface="Arial"/>
              <a:sym typeface="Arial"/>
            </a:endParaRPr>
          </a:p>
        </p:txBody>
      </p:sp>
      <p:grpSp>
        <p:nvGrpSpPr>
          <p:cNvPr id="592" name="Google Shape;592;p50"/>
          <p:cNvGrpSpPr/>
          <p:nvPr/>
        </p:nvGrpSpPr>
        <p:grpSpPr>
          <a:xfrm>
            <a:off x="7670608" y="148100"/>
            <a:ext cx="1277911" cy="913318"/>
            <a:chOff x="1613876" y="779600"/>
            <a:chExt cx="5916253" cy="4228325"/>
          </a:xfrm>
        </p:grpSpPr>
        <p:grpSp>
          <p:nvGrpSpPr>
            <p:cNvPr id="593" name="Google Shape;593;p50"/>
            <p:cNvGrpSpPr/>
            <p:nvPr/>
          </p:nvGrpSpPr>
          <p:grpSpPr>
            <a:xfrm>
              <a:off x="1613876" y="779600"/>
              <a:ext cx="5916253" cy="4228325"/>
              <a:chOff x="1365126" y="763975"/>
              <a:chExt cx="5916253" cy="4228325"/>
            </a:xfrm>
          </p:grpSpPr>
          <p:pic>
            <p:nvPicPr>
              <p:cNvPr id="594" name="Google Shape;594;p50"/>
              <p:cNvPicPr preferRelativeResize="0"/>
              <p:nvPr/>
            </p:nvPicPr>
            <p:blipFill rotWithShape="1">
              <a:blip r:embed="rId3">
                <a:alphaModFix/>
              </a:blip>
              <a:srcRect b="21451" l="0" r="25412" t="0"/>
              <a:stretch/>
            </p:blipFill>
            <p:spPr>
              <a:xfrm>
                <a:off x="1365126" y="763975"/>
                <a:ext cx="5915942" cy="4228325"/>
              </a:xfrm>
              <a:prstGeom prst="rect">
                <a:avLst/>
              </a:prstGeom>
              <a:noFill/>
              <a:ln>
                <a:noFill/>
              </a:ln>
            </p:spPr>
          </p:pic>
          <p:sp>
            <p:nvSpPr>
              <p:cNvPr id="595" name="Google Shape;595;p50"/>
              <p:cNvSpPr/>
              <p:nvPr/>
            </p:nvSpPr>
            <p:spPr>
              <a:xfrm>
                <a:off x="5118978" y="763975"/>
                <a:ext cx="2162400" cy="2346900"/>
              </a:xfrm>
              <a:prstGeom prst="rect">
                <a:avLst/>
              </a:prstGeom>
              <a:solidFill>
                <a:srgbClr val="FFAA00">
                  <a:alpha val="3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0"/>
              <p:cNvSpPr/>
              <p:nvPr/>
            </p:nvSpPr>
            <p:spPr>
              <a:xfrm>
                <a:off x="1365126" y="1599265"/>
                <a:ext cx="2435400" cy="1511700"/>
              </a:xfrm>
              <a:prstGeom prst="rect">
                <a:avLst/>
              </a:prstGeom>
              <a:solidFill>
                <a:srgbClr val="0003FF">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0"/>
              <p:cNvSpPr/>
              <p:nvPr/>
            </p:nvSpPr>
            <p:spPr>
              <a:xfrm>
                <a:off x="1365126" y="763975"/>
                <a:ext cx="3753900" cy="835200"/>
              </a:xfrm>
              <a:prstGeom prst="rect">
                <a:avLst/>
              </a:prstGeom>
              <a:solidFill>
                <a:srgbClr val="FF005E">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0"/>
              <p:cNvSpPr/>
              <p:nvPr/>
            </p:nvSpPr>
            <p:spPr>
              <a:xfrm>
                <a:off x="6307906" y="3110689"/>
                <a:ext cx="973200" cy="657000"/>
              </a:xfrm>
              <a:prstGeom prst="rect">
                <a:avLst/>
              </a:prstGeom>
              <a:solidFill>
                <a:srgbClr val="00D9FF">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0"/>
              <p:cNvSpPr/>
              <p:nvPr/>
            </p:nvSpPr>
            <p:spPr>
              <a:xfrm>
                <a:off x="3800745" y="1599549"/>
                <a:ext cx="1318200" cy="1511700"/>
              </a:xfrm>
              <a:prstGeom prst="rect">
                <a:avLst/>
              </a:prstGeom>
              <a:solidFill>
                <a:srgbClr val="FF005E">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0"/>
              <p:cNvSpPr/>
              <p:nvPr/>
            </p:nvSpPr>
            <p:spPr>
              <a:xfrm>
                <a:off x="2245624" y="3110815"/>
                <a:ext cx="4062300" cy="1881300"/>
              </a:xfrm>
              <a:prstGeom prst="rect">
                <a:avLst/>
              </a:prstGeom>
              <a:solidFill>
                <a:srgbClr val="FF005E">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0"/>
              <p:cNvSpPr/>
              <p:nvPr/>
            </p:nvSpPr>
            <p:spPr>
              <a:xfrm>
                <a:off x="6308041" y="3767638"/>
                <a:ext cx="973200" cy="1224600"/>
              </a:xfrm>
              <a:prstGeom prst="rect">
                <a:avLst/>
              </a:prstGeom>
              <a:solidFill>
                <a:srgbClr val="FF005E">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2" name="Google Shape;602;p50"/>
              <p:cNvPicPr preferRelativeResize="0"/>
              <p:nvPr/>
            </p:nvPicPr>
            <p:blipFill>
              <a:blip r:embed="rId4">
                <a:alphaModFix/>
              </a:blip>
              <a:stretch>
                <a:fillRect/>
              </a:stretch>
            </p:blipFill>
            <p:spPr>
              <a:xfrm>
                <a:off x="4218426" y="898392"/>
                <a:ext cx="482760" cy="454392"/>
              </a:xfrm>
              <a:prstGeom prst="rect">
                <a:avLst/>
              </a:prstGeom>
              <a:noFill/>
              <a:ln>
                <a:noFill/>
              </a:ln>
            </p:spPr>
          </p:pic>
        </p:grpSp>
        <p:pic>
          <p:nvPicPr>
            <p:cNvPr id="603" name="Google Shape;603;p50"/>
            <p:cNvPicPr preferRelativeResize="0"/>
            <p:nvPr/>
          </p:nvPicPr>
          <p:blipFill>
            <a:blip r:embed="rId5">
              <a:alphaModFix/>
            </a:blip>
            <a:stretch>
              <a:fillRect/>
            </a:stretch>
          </p:blipFill>
          <p:spPr>
            <a:xfrm>
              <a:off x="6151225" y="1563675"/>
              <a:ext cx="360000" cy="360000"/>
            </a:xfrm>
            <a:prstGeom prst="rect">
              <a:avLst/>
            </a:prstGeom>
            <a:noFill/>
            <a:ln>
              <a:noFill/>
            </a:ln>
          </p:spPr>
        </p:pic>
        <p:pic>
          <p:nvPicPr>
            <p:cNvPr id="604" name="Google Shape;604;p50"/>
            <p:cNvPicPr preferRelativeResize="0"/>
            <p:nvPr/>
          </p:nvPicPr>
          <p:blipFill>
            <a:blip r:embed="rId6">
              <a:alphaModFix/>
            </a:blip>
            <a:stretch>
              <a:fillRect/>
            </a:stretch>
          </p:blipFill>
          <p:spPr>
            <a:xfrm>
              <a:off x="6865000" y="3159438"/>
              <a:ext cx="360000" cy="360000"/>
            </a:xfrm>
            <a:prstGeom prst="rect">
              <a:avLst/>
            </a:prstGeom>
            <a:noFill/>
            <a:ln>
              <a:noFill/>
            </a:ln>
          </p:spPr>
        </p:pic>
        <p:pic>
          <p:nvPicPr>
            <p:cNvPr id="605" name="Google Shape;605;p50"/>
            <p:cNvPicPr preferRelativeResize="0"/>
            <p:nvPr/>
          </p:nvPicPr>
          <p:blipFill>
            <a:blip r:embed="rId7">
              <a:alphaModFix/>
            </a:blip>
            <a:stretch>
              <a:fillRect/>
            </a:stretch>
          </p:blipFill>
          <p:spPr>
            <a:xfrm>
              <a:off x="2322925" y="2247025"/>
              <a:ext cx="360000" cy="360000"/>
            </a:xfrm>
            <a:prstGeom prst="rect">
              <a:avLst/>
            </a:prstGeom>
            <a:noFill/>
            <a:ln>
              <a:noFill/>
            </a:ln>
          </p:spPr>
        </p:pic>
      </p:grpSp>
      <p:pic>
        <p:nvPicPr>
          <p:cNvPr id="606" name="Google Shape;606;p50"/>
          <p:cNvPicPr preferRelativeResize="0"/>
          <p:nvPr/>
        </p:nvPicPr>
        <p:blipFill rotWithShape="1">
          <a:blip r:embed="rId3">
            <a:alphaModFix/>
          </a:blip>
          <a:srcRect b="60682" l="1038" r="75097" t="18041"/>
          <a:stretch/>
        </p:blipFill>
        <p:spPr>
          <a:xfrm>
            <a:off x="5022600" y="1631975"/>
            <a:ext cx="3925927" cy="2375427"/>
          </a:xfrm>
          <a:prstGeom prst="rect">
            <a:avLst/>
          </a:prstGeom>
          <a:noFill/>
          <a:ln cap="flat" cmpd="sng" w="28575">
            <a:solidFill>
              <a:srgbClr val="0003FF"/>
            </a:solidFill>
            <a:prstDash val="solid"/>
            <a:round/>
            <a:headEnd len="sm" w="sm" type="none"/>
            <a:tailEnd len="sm" w="sm" type="none"/>
          </a:ln>
        </p:spPr>
      </p:pic>
      <p:sp>
        <p:nvSpPr>
          <p:cNvPr id="607" name="Google Shape;607;p50"/>
          <p:cNvSpPr txBox="1"/>
          <p:nvPr/>
        </p:nvSpPr>
        <p:spPr>
          <a:xfrm>
            <a:off x="652425" y="870400"/>
            <a:ext cx="41622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roxima Nova"/>
              <a:buChar char="●"/>
            </a:pPr>
            <a:r>
              <a:rPr lang="en-GB">
                <a:latin typeface="Proxima Nova"/>
                <a:ea typeface="Proxima Nova"/>
                <a:cs typeface="Proxima Nova"/>
                <a:sym typeface="Proxima Nova"/>
              </a:rPr>
              <a:t>AirFeature in order to give more information on the actual feature type we’re observing and not only the spatial sample or specimen</a:t>
            </a:r>
            <a:br>
              <a:rPr lang="en-GB">
                <a:latin typeface="Proxima Nova"/>
                <a:ea typeface="Proxima Nova"/>
                <a:cs typeface="Proxima Nova"/>
                <a:sym typeface="Proxima Nova"/>
              </a:rPr>
            </a:b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GB">
                <a:latin typeface="Proxima Nova"/>
                <a:ea typeface="Proxima Nova"/>
                <a:cs typeface="Proxima Nova"/>
                <a:sym typeface="Proxima Nova"/>
              </a:rPr>
              <a:t>Currently only ‘Air’ as subtype. Other ENVO for example also specifies ‘contaminated air’</a:t>
            </a:r>
            <a:br>
              <a:rPr lang="en-GB">
                <a:latin typeface="Proxima Nova"/>
                <a:ea typeface="Proxima Nova"/>
                <a:cs typeface="Proxima Nova"/>
                <a:sym typeface="Proxima Nova"/>
              </a:rPr>
            </a:b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pic>
        <p:nvPicPr>
          <p:cNvPr id="608" name="Google Shape;608;p50"/>
          <p:cNvPicPr preferRelativeResize="0"/>
          <p:nvPr/>
        </p:nvPicPr>
        <p:blipFill>
          <a:blip r:embed="rId8">
            <a:alphaModFix/>
          </a:blip>
          <a:stretch>
            <a:fillRect/>
          </a:stretch>
        </p:blipFill>
        <p:spPr>
          <a:xfrm>
            <a:off x="1186377" y="2440325"/>
            <a:ext cx="2851600" cy="2674275"/>
          </a:xfrm>
          <a:prstGeom prst="rect">
            <a:avLst/>
          </a:prstGeom>
          <a:noFill/>
          <a:ln>
            <a:noFill/>
          </a:ln>
        </p:spPr>
      </p:pic>
      <p:pic>
        <p:nvPicPr>
          <p:cNvPr id="609" name="Google Shape;609;p50"/>
          <p:cNvPicPr preferRelativeResize="0"/>
          <p:nvPr/>
        </p:nvPicPr>
        <p:blipFill rotWithShape="1">
          <a:blip r:embed="rId9">
            <a:alphaModFix/>
          </a:blip>
          <a:srcRect b="9121" l="16378" r="13054" t="31689"/>
          <a:stretch/>
        </p:blipFill>
        <p:spPr>
          <a:xfrm>
            <a:off x="6030394" y="1726800"/>
            <a:ext cx="964377" cy="661800"/>
          </a:xfrm>
          <a:prstGeom prst="rect">
            <a:avLst/>
          </a:prstGeom>
          <a:noFill/>
          <a:ln>
            <a:noFill/>
          </a:ln>
        </p:spPr>
      </p:pic>
      <p:sp>
        <p:nvSpPr>
          <p:cNvPr id="610" name="Google Shape;610;p50"/>
          <p:cNvSpPr txBox="1"/>
          <p:nvPr/>
        </p:nvSpPr>
        <p:spPr>
          <a:xfrm>
            <a:off x="5587825" y="4525275"/>
            <a:ext cx="4337400" cy="435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lang="en-GB" sz="2000"/>
              <a:t>SampledFeature</a:t>
            </a:r>
            <a:endParaRPr i="1" sz="2000" u="none" cap="none" strike="noStrike">
              <a:solidFill>
                <a:srgbClr val="000000"/>
              </a:solidFill>
            </a:endParaRPr>
          </a:p>
        </p:txBody>
      </p:sp>
      <p:pic>
        <p:nvPicPr>
          <p:cNvPr id="611" name="Google Shape;611;p50"/>
          <p:cNvPicPr preferRelativeResize="0"/>
          <p:nvPr/>
        </p:nvPicPr>
        <p:blipFill>
          <a:blip r:embed="rId10">
            <a:alphaModFix/>
          </a:blip>
          <a:stretch>
            <a:fillRect/>
          </a:stretch>
        </p:blipFill>
        <p:spPr>
          <a:xfrm>
            <a:off x="5030575" y="4525238"/>
            <a:ext cx="435351" cy="4353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4"/>
          <p:cNvSpPr/>
          <p:nvPr/>
        </p:nvSpPr>
        <p:spPr>
          <a:xfrm>
            <a:off x="537882" y="4208929"/>
            <a:ext cx="1533000" cy="837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0" name="Google Shape;170;p24"/>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GB" sz="3200" u="none" cap="none" strike="noStrike">
                <a:solidFill>
                  <a:srgbClr val="000000"/>
                </a:solidFill>
                <a:latin typeface="Arial"/>
                <a:ea typeface="Arial"/>
                <a:cs typeface="Arial"/>
                <a:sym typeface="Arial"/>
              </a:rPr>
              <a:t>Agenda</a:t>
            </a:r>
            <a:endParaRPr/>
          </a:p>
        </p:txBody>
      </p:sp>
      <p:graphicFrame>
        <p:nvGraphicFramePr>
          <p:cNvPr id="171" name="Google Shape;171;p24"/>
          <p:cNvGraphicFramePr/>
          <p:nvPr/>
        </p:nvGraphicFramePr>
        <p:xfrm>
          <a:off x="430175" y="1145425"/>
          <a:ext cx="3000000" cy="3000000"/>
        </p:xfrm>
        <a:graphic>
          <a:graphicData uri="http://schemas.openxmlformats.org/drawingml/2006/table">
            <a:tbl>
              <a:tblPr>
                <a:noFill/>
                <a:tableStyleId>{3CD2A023-9AB0-4071-82FF-F3E75473B952}</a:tableStyleId>
              </a:tblPr>
              <a:tblGrid>
                <a:gridCol w="2761225"/>
                <a:gridCol w="2761200"/>
                <a:gridCol w="2761200"/>
              </a:tblGrid>
              <a:tr h="396200">
                <a:tc>
                  <a:txBody>
                    <a:bodyPr/>
                    <a:lstStyle/>
                    <a:p>
                      <a:pPr indent="0" lvl="0" marL="0" rtl="0" algn="ctr">
                        <a:spcBef>
                          <a:spcPts val="0"/>
                        </a:spcBef>
                        <a:spcAft>
                          <a:spcPts val="0"/>
                        </a:spcAft>
                        <a:buNone/>
                      </a:pPr>
                      <a:r>
                        <a:rPr b="1" lang="en-GB">
                          <a:solidFill>
                            <a:srgbClr val="FFFFFF"/>
                          </a:solidFill>
                        </a:rPr>
                        <a:t>Topic</a:t>
                      </a:r>
                      <a:endParaRPr b="1">
                        <a:solidFill>
                          <a:srgbClr val="FFFFFF"/>
                        </a:solidFill>
                      </a:endParaRPr>
                    </a:p>
                  </a:txBody>
                  <a:tcPr marT="91425" marB="91425" marR="91425" marL="91425">
                    <a:lnL cap="flat" cmpd="sng" w="9525">
                      <a:solidFill>
                        <a:srgbClr val="D04A02"/>
                      </a:solidFill>
                      <a:prstDash val="solid"/>
                      <a:round/>
                      <a:headEnd len="sm" w="sm" type="none"/>
                      <a:tailEnd len="sm" w="sm" type="none"/>
                    </a:lnL>
                    <a:lnR cap="flat" cmpd="sng" w="9525">
                      <a:solidFill>
                        <a:srgbClr val="D04A02"/>
                      </a:solidFill>
                      <a:prstDash val="solid"/>
                      <a:round/>
                      <a:headEnd len="sm" w="sm" type="none"/>
                      <a:tailEnd len="sm" w="sm" type="none"/>
                    </a:lnR>
                    <a:lnT cap="flat" cmpd="sng" w="9525">
                      <a:solidFill>
                        <a:srgbClr val="D04A02"/>
                      </a:solidFill>
                      <a:prstDash val="solid"/>
                      <a:round/>
                      <a:headEnd len="sm" w="sm" type="none"/>
                      <a:tailEnd len="sm" w="sm" type="none"/>
                    </a:lnT>
                    <a:lnB cap="flat" cmpd="sng" w="9525">
                      <a:solidFill>
                        <a:srgbClr val="D04A02"/>
                      </a:solidFill>
                      <a:prstDash val="solid"/>
                      <a:round/>
                      <a:headEnd len="sm" w="sm" type="none"/>
                      <a:tailEnd len="sm" w="sm" type="none"/>
                    </a:lnB>
                    <a:solidFill>
                      <a:srgbClr val="D04A02"/>
                    </a:solidFill>
                  </a:tcPr>
                </a:tc>
                <a:tc>
                  <a:txBody>
                    <a:bodyPr/>
                    <a:lstStyle/>
                    <a:p>
                      <a:pPr indent="0" lvl="0" marL="0" rtl="0" algn="ctr">
                        <a:spcBef>
                          <a:spcPts val="0"/>
                        </a:spcBef>
                        <a:spcAft>
                          <a:spcPts val="0"/>
                        </a:spcAft>
                        <a:buNone/>
                      </a:pPr>
                      <a:r>
                        <a:rPr b="1" lang="en-GB">
                          <a:solidFill>
                            <a:srgbClr val="FFFFFF"/>
                          </a:solidFill>
                        </a:rPr>
                        <a:t>Time (mins)</a:t>
                      </a:r>
                      <a:endParaRPr b="1">
                        <a:solidFill>
                          <a:srgbClr val="FFFFFF"/>
                        </a:solidFill>
                      </a:endParaRPr>
                    </a:p>
                  </a:txBody>
                  <a:tcPr marT="91425" marB="91425" marR="91425" marL="91425">
                    <a:lnL cap="flat" cmpd="sng" w="9525">
                      <a:solidFill>
                        <a:srgbClr val="D04A02"/>
                      </a:solidFill>
                      <a:prstDash val="solid"/>
                      <a:round/>
                      <a:headEnd len="sm" w="sm" type="none"/>
                      <a:tailEnd len="sm" w="sm" type="none"/>
                    </a:lnL>
                    <a:lnR cap="flat" cmpd="sng" w="9525">
                      <a:solidFill>
                        <a:srgbClr val="D04A02"/>
                      </a:solidFill>
                      <a:prstDash val="solid"/>
                      <a:round/>
                      <a:headEnd len="sm" w="sm" type="none"/>
                      <a:tailEnd len="sm" w="sm" type="none"/>
                    </a:lnR>
                    <a:lnT cap="flat" cmpd="sng" w="9525">
                      <a:solidFill>
                        <a:srgbClr val="D04A02"/>
                      </a:solidFill>
                      <a:prstDash val="solid"/>
                      <a:round/>
                      <a:headEnd len="sm" w="sm" type="none"/>
                      <a:tailEnd len="sm" w="sm" type="none"/>
                    </a:lnT>
                    <a:lnB cap="flat" cmpd="sng" w="9525">
                      <a:solidFill>
                        <a:srgbClr val="D04A02"/>
                      </a:solidFill>
                      <a:prstDash val="solid"/>
                      <a:round/>
                      <a:headEnd len="sm" w="sm" type="none"/>
                      <a:tailEnd len="sm" w="sm" type="none"/>
                    </a:lnB>
                    <a:solidFill>
                      <a:srgbClr val="D04A02"/>
                    </a:solidFill>
                  </a:tcPr>
                </a:tc>
                <a:tc>
                  <a:txBody>
                    <a:bodyPr/>
                    <a:lstStyle/>
                    <a:p>
                      <a:pPr indent="0" lvl="0" marL="0" rtl="0" algn="ctr">
                        <a:spcBef>
                          <a:spcPts val="0"/>
                        </a:spcBef>
                        <a:spcAft>
                          <a:spcPts val="0"/>
                        </a:spcAft>
                        <a:buNone/>
                      </a:pPr>
                      <a:r>
                        <a:rPr b="1" lang="en-GB">
                          <a:solidFill>
                            <a:srgbClr val="FFFFFF"/>
                          </a:solidFill>
                        </a:rPr>
                        <a:t>Timestamps</a:t>
                      </a:r>
                      <a:endParaRPr b="1">
                        <a:solidFill>
                          <a:srgbClr val="FFFFFF"/>
                        </a:solidFill>
                      </a:endParaRPr>
                    </a:p>
                  </a:txBody>
                  <a:tcPr marT="91425" marB="91425" marR="91425" marL="91425">
                    <a:lnL cap="flat" cmpd="sng" w="9525">
                      <a:solidFill>
                        <a:srgbClr val="D04A02"/>
                      </a:solidFill>
                      <a:prstDash val="solid"/>
                      <a:round/>
                      <a:headEnd len="sm" w="sm" type="none"/>
                      <a:tailEnd len="sm" w="sm" type="none"/>
                    </a:lnL>
                    <a:lnR cap="flat" cmpd="sng" w="9525">
                      <a:solidFill>
                        <a:srgbClr val="D04A02"/>
                      </a:solidFill>
                      <a:prstDash val="solid"/>
                      <a:round/>
                      <a:headEnd len="sm" w="sm" type="none"/>
                      <a:tailEnd len="sm" w="sm" type="none"/>
                    </a:lnR>
                    <a:lnT cap="flat" cmpd="sng" w="9525">
                      <a:solidFill>
                        <a:srgbClr val="D04A02"/>
                      </a:solidFill>
                      <a:prstDash val="solid"/>
                      <a:round/>
                      <a:headEnd len="sm" w="sm" type="none"/>
                      <a:tailEnd len="sm" w="sm" type="none"/>
                    </a:lnT>
                    <a:lnB cap="flat" cmpd="sng" w="9525">
                      <a:solidFill>
                        <a:srgbClr val="D04A02"/>
                      </a:solidFill>
                      <a:prstDash val="solid"/>
                      <a:round/>
                      <a:headEnd len="sm" w="sm" type="none"/>
                      <a:tailEnd len="sm" w="sm" type="none"/>
                    </a:lnB>
                    <a:solidFill>
                      <a:srgbClr val="D04A02"/>
                    </a:solidFill>
                  </a:tcPr>
                </a:tc>
              </a:tr>
              <a:tr h="100000">
                <a:tc>
                  <a:txBody>
                    <a:bodyPr/>
                    <a:lstStyle/>
                    <a:p>
                      <a:pPr indent="0" lvl="0" marL="0" rtl="0" algn="l">
                        <a:spcBef>
                          <a:spcPts val="0"/>
                        </a:spcBef>
                        <a:spcAft>
                          <a:spcPts val="0"/>
                        </a:spcAft>
                        <a:buNone/>
                      </a:pPr>
                      <a:r>
                        <a:rPr b="1" lang="en-GB" sz="900"/>
                        <a:t>Start TW2</a:t>
                      </a:r>
                      <a:endParaRPr b="1" sz="900"/>
                    </a:p>
                  </a:txBody>
                  <a:tcPr marT="91425" marB="91425" marR="91425" marL="91425">
                    <a:lnL cap="flat" cmpd="sng" w="9525">
                      <a:solidFill>
                        <a:srgbClr val="D04A02"/>
                      </a:solidFill>
                      <a:prstDash val="solid"/>
                      <a:round/>
                      <a:headEnd len="sm" w="sm" type="none"/>
                      <a:tailEnd len="sm" w="sm" type="none"/>
                    </a:lnL>
                    <a:lnR cap="flat" cmpd="sng" w="9525">
                      <a:solidFill>
                        <a:srgbClr val="D04A02"/>
                      </a:solidFill>
                      <a:prstDash val="solid"/>
                      <a:round/>
                      <a:headEnd len="sm" w="sm" type="none"/>
                      <a:tailEnd len="sm" w="sm" type="none"/>
                    </a:lnR>
                    <a:lnT cap="flat" cmpd="sng" w="9525">
                      <a:solidFill>
                        <a:srgbClr val="D04A02"/>
                      </a:solidFill>
                      <a:prstDash val="solid"/>
                      <a:round/>
                      <a:headEnd len="sm" w="sm" type="none"/>
                      <a:tailEnd len="sm" w="sm" type="none"/>
                    </a:lnT>
                    <a:lnB cap="flat" cmpd="sng" w="9525">
                      <a:solidFill>
                        <a:srgbClr val="D04A02"/>
                      </a:solidFill>
                      <a:prstDash val="solid"/>
                      <a:round/>
                      <a:headEnd len="sm" w="sm" type="none"/>
                      <a:tailEnd len="sm" w="sm" type="none"/>
                    </a:lnB>
                  </a:tcPr>
                </a:tc>
                <a:tc>
                  <a:txBody>
                    <a:bodyPr/>
                    <a:lstStyle/>
                    <a:p>
                      <a:pPr indent="0" lvl="0" marL="0" rtl="0" algn="l">
                        <a:spcBef>
                          <a:spcPts val="0"/>
                        </a:spcBef>
                        <a:spcAft>
                          <a:spcPts val="0"/>
                        </a:spcAft>
                        <a:buNone/>
                      </a:pPr>
                      <a:r>
                        <a:rPr lang="en-GB" sz="900"/>
                        <a:t>5 mins</a:t>
                      </a:r>
                      <a:endParaRPr sz="900"/>
                    </a:p>
                  </a:txBody>
                  <a:tcPr marT="91425" marB="91425" marR="91425" marL="91425">
                    <a:lnL cap="flat" cmpd="sng" w="9525">
                      <a:solidFill>
                        <a:srgbClr val="D04A02"/>
                      </a:solidFill>
                      <a:prstDash val="solid"/>
                      <a:round/>
                      <a:headEnd len="sm" w="sm" type="none"/>
                      <a:tailEnd len="sm" w="sm" type="none"/>
                    </a:lnL>
                    <a:lnR cap="flat" cmpd="sng" w="9525">
                      <a:solidFill>
                        <a:srgbClr val="D04A02"/>
                      </a:solidFill>
                      <a:prstDash val="solid"/>
                      <a:round/>
                      <a:headEnd len="sm" w="sm" type="none"/>
                      <a:tailEnd len="sm" w="sm" type="none"/>
                    </a:lnR>
                    <a:lnT cap="flat" cmpd="sng" w="9525">
                      <a:solidFill>
                        <a:srgbClr val="D04A02"/>
                      </a:solidFill>
                      <a:prstDash val="solid"/>
                      <a:round/>
                      <a:headEnd len="sm" w="sm" type="none"/>
                      <a:tailEnd len="sm" w="sm" type="none"/>
                    </a:lnT>
                    <a:lnB cap="flat" cmpd="sng" w="9525">
                      <a:solidFill>
                        <a:srgbClr val="D04A02"/>
                      </a:solidFill>
                      <a:prstDash val="solid"/>
                      <a:round/>
                      <a:headEnd len="sm" w="sm" type="none"/>
                      <a:tailEnd len="sm" w="sm" type="none"/>
                    </a:lnB>
                  </a:tcPr>
                </a:tc>
                <a:tc>
                  <a:txBody>
                    <a:bodyPr/>
                    <a:lstStyle/>
                    <a:p>
                      <a:pPr indent="0" lvl="0" marL="0" rtl="0" algn="l">
                        <a:spcBef>
                          <a:spcPts val="0"/>
                        </a:spcBef>
                        <a:spcAft>
                          <a:spcPts val="0"/>
                        </a:spcAft>
                        <a:buNone/>
                      </a:pPr>
                      <a:r>
                        <a:rPr lang="en-GB" sz="900"/>
                        <a:t>13:05</a:t>
                      </a:r>
                      <a:endParaRPr sz="900"/>
                    </a:p>
                  </a:txBody>
                  <a:tcPr marT="91425" marB="91425" marR="91425" marL="91425">
                    <a:lnL cap="flat" cmpd="sng" w="9525">
                      <a:solidFill>
                        <a:srgbClr val="D04A02"/>
                      </a:solidFill>
                      <a:prstDash val="solid"/>
                      <a:round/>
                      <a:headEnd len="sm" w="sm" type="none"/>
                      <a:tailEnd len="sm" w="sm" type="none"/>
                    </a:lnL>
                    <a:lnR cap="flat" cmpd="sng" w="9525">
                      <a:solidFill>
                        <a:srgbClr val="D04A02"/>
                      </a:solidFill>
                      <a:prstDash val="solid"/>
                      <a:round/>
                      <a:headEnd len="sm" w="sm" type="none"/>
                      <a:tailEnd len="sm" w="sm" type="none"/>
                    </a:lnR>
                    <a:lnT cap="flat" cmpd="sng" w="9525">
                      <a:solidFill>
                        <a:srgbClr val="D04A02"/>
                      </a:solidFill>
                      <a:prstDash val="solid"/>
                      <a:round/>
                      <a:headEnd len="sm" w="sm" type="none"/>
                      <a:tailEnd len="sm" w="sm" type="none"/>
                    </a:lnT>
                    <a:lnB cap="flat" cmpd="sng" w="9525">
                      <a:solidFill>
                        <a:srgbClr val="D04A02"/>
                      </a:solidFill>
                      <a:prstDash val="solid"/>
                      <a:round/>
                      <a:headEnd len="sm" w="sm" type="none"/>
                      <a:tailEnd len="sm" w="sm" type="none"/>
                    </a:lnB>
                  </a:tcPr>
                </a:tc>
              </a:tr>
              <a:tr h="341450">
                <a:tc>
                  <a:txBody>
                    <a:bodyPr/>
                    <a:lstStyle/>
                    <a:p>
                      <a:pPr indent="0" lvl="0" marL="0" rtl="0" algn="l">
                        <a:spcBef>
                          <a:spcPts val="0"/>
                        </a:spcBef>
                        <a:spcAft>
                          <a:spcPts val="0"/>
                        </a:spcAft>
                        <a:buNone/>
                      </a:pPr>
                      <a:r>
                        <a:rPr b="1" lang="en-GB" sz="900"/>
                        <a:t>Introduction &amp; Who’s in the room</a:t>
                      </a:r>
                      <a:endParaRPr b="1" sz="900"/>
                    </a:p>
                  </a:txBody>
                  <a:tcPr marT="91425" marB="91425" marR="91425" marL="91425">
                    <a:lnL cap="flat" cmpd="sng" w="9525">
                      <a:solidFill>
                        <a:srgbClr val="D04A02"/>
                      </a:solidFill>
                      <a:prstDash val="solid"/>
                      <a:round/>
                      <a:headEnd len="sm" w="sm" type="none"/>
                      <a:tailEnd len="sm" w="sm" type="none"/>
                    </a:lnL>
                    <a:lnR cap="flat" cmpd="sng" w="9525">
                      <a:solidFill>
                        <a:srgbClr val="D04A02"/>
                      </a:solidFill>
                      <a:prstDash val="solid"/>
                      <a:round/>
                      <a:headEnd len="sm" w="sm" type="none"/>
                      <a:tailEnd len="sm" w="sm" type="none"/>
                    </a:lnR>
                    <a:lnT cap="flat" cmpd="sng" w="9525">
                      <a:solidFill>
                        <a:srgbClr val="D04A02"/>
                      </a:solidFill>
                      <a:prstDash val="solid"/>
                      <a:round/>
                      <a:headEnd len="sm" w="sm" type="none"/>
                      <a:tailEnd len="sm" w="sm" type="none"/>
                    </a:lnT>
                    <a:lnB cap="flat" cmpd="sng" w="9525">
                      <a:solidFill>
                        <a:srgbClr val="D04A02"/>
                      </a:solidFill>
                      <a:prstDash val="solid"/>
                      <a:round/>
                      <a:headEnd len="sm" w="sm" type="none"/>
                      <a:tailEnd len="sm" w="sm" type="none"/>
                    </a:lnB>
                  </a:tcPr>
                </a:tc>
                <a:tc>
                  <a:txBody>
                    <a:bodyPr/>
                    <a:lstStyle/>
                    <a:p>
                      <a:pPr indent="0" lvl="0" marL="0" rtl="0" algn="l">
                        <a:spcBef>
                          <a:spcPts val="0"/>
                        </a:spcBef>
                        <a:spcAft>
                          <a:spcPts val="0"/>
                        </a:spcAft>
                        <a:buNone/>
                      </a:pPr>
                      <a:r>
                        <a:rPr lang="en-GB" sz="900"/>
                        <a:t>5</a:t>
                      </a:r>
                      <a:r>
                        <a:rPr lang="en-GB" sz="900"/>
                        <a:t> mins</a:t>
                      </a:r>
                      <a:endParaRPr sz="900"/>
                    </a:p>
                  </a:txBody>
                  <a:tcPr marT="91425" marB="91425" marR="91425" marL="91425">
                    <a:lnL cap="flat" cmpd="sng" w="9525">
                      <a:solidFill>
                        <a:srgbClr val="D04A02"/>
                      </a:solidFill>
                      <a:prstDash val="solid"/>
                      <a:round/>
                      <a:headEnd len="sm" w="sm" type="none"/>
                      <a:tailEnd len="sm" w="sm" type="none"/>
                    </a:lnL>
                    <a:lnR cap="flat" cmpd="sng" w="9525">
                      <a:solidFill>
                        <a:srgbClr val="D04A02"/>
                      </a:solidFill>
                      <a:prstDash val="solid"/>
                      <a:round/>
                      <a:headEnd len="sm" w="sm" type="none"/>
                      <a:tailEnd len="sm" w="sm" type="none"/>
                    </a:lnR>
                    <a:lnT cap="flat" cmpd="sng" w="9525">
                      <a:solidFill>
                        <a:srgbClr val="D04A02"/>
                      </a:solidFill>
                      <a:prstDash val="solid"/>
                      <a:round/>
                      <a:headEnd len="sm" w="sm" type="none"/>
                      <a:tailEnd len="sm" w="sm" type="none"/>
                    </a:lnT>
                    <a:lnB cap="flat" cmpd="sng" w="9525">
                      <a:solidFill>
                        <a:srgbClr val="D04A02"/>
                      </a:solidFill>
                      <a:prstDash val="solid"/>
                      <a:round/>
                      <a:headEnd len="sm" w="sm" type="none"/>
                      <a:tailEnd len="sm" w="sm" type="none"/>
                    </a:lnB>
                  </a:tcPr>
                </a:tc>
                <a:tc>
                  <a:txBody>
                    <a:bodyPr/>
                    <a:lstStyle/>
                    <a:p>
                      <a:pPr indent="0" lvl="0" marL="0" rtl="0" algn="l">
                        <a:spcBef>
                          <a:spcPts val="0"/>
                        </a:spcBef>
                        <a:spcAft>
                          <a:spcPts val="0"/>
                        </a:spcAft>
                        <a:buNone/>
                      </a:pPr>
                      <a:r>
                        <a:rPr lang="en-GB" sz="900"/>
                        <a:t>13:10</a:t>
                      </a:r>
                      <a:endParaRPr sz="900"/>
                    </a:p>
                  </a:txBody>
                  <a:tcPr marT="91425" marB="91425" marR="91425" marL="91425">
                    <a:lnL cap="flat" cmpd="sng" w="9525">
                      <a:solidFill>
                        <a:srgbClr val="D04A02"/>
                      </a:solidFill>
                      <a:prstDash val="solid"/>
                      <a:round/>
                      <a:headEnd len="sm" w="sm" type="none"/>
                      <a:tailEnd len="sm" w="sm" type="none"/>
                    </a:lnL>
                    <a:lnR cap="flat" cmpd="sng" w="9525">
                      <a:solidFill>
                        <a:srgbClr val="D04A02"/>
                      </a:solidFill>
                      <a:prstDash val="solid"/>
                      <a:round/>
                      <a:headEnd len="sm" w="sm" type="none"/>
                      <a:tailEnd len="sm" w="sm" type="none"/>
                    </a:lnR>
                    <a:lnT cap="flat" cmpd="sng" w="9525">
                      <a:solidFill>
                        <a:srgbClr val="D04A02"/>
                      </a:solidFill>
                      <a:prstDash val="solid"/>
                      <a:round/>
                      <a:headEnd len="sm" w="sm" type="none"/>
                      <a:tailEnd len="sm" w="sm" type="none"/>
                    </a:lnT>
                    <a:lnB cap="flat" cmpd="sng" w="9525">
                      <a:solidFill>
                        <a:srgbClr val="D04A02"/>
                      </a:solidFill>
                      <a:prstDash val="solid"/>
                      <a:round/>
                      <a:headEnd len="sm" w="sm" type="none"/>
                      <a:tailEnd len="sm" w="sm" type="none"/>
                    </a:lnB>
                  </a:tcPr>
                </a:tc>
              </a:tr>
              <a:tr h="341450">
                <a:tc>
                  <a:txBody>
                    <a:bodyPr/>
                    <a:lstStyle/>
                    <a:p>
                      <a:pPr indent="0" lvl="0" marL="0" rtl="0" algn="l">
                        <a:spcBef>
                          <a:spcPts val="0"/>
                        </a:spcBef>
                        <a:spcAft>
                          <a:spcPts val="0"/>
                        </a:spcAft>
                        <a:buNone/>
                      </a:pPr>
                      <a:r>
                        <a:rPr b="1" lang="en-GB" sz="900"/>
                        <a:t>TW2 Github Issues</a:t>
                      </a:r>
                      <a:endParaRPr b="1" sz="900"/>
                    </a:p>
                  </a:txBody>
                  <a:tcPr marT="91425" marB="91425" marR="91425" marL="91425">
                    <a:lnL cap="flat" cmpd="sng" w="9525">
                      <a:solidFill>
                        <a:srgbClr val="D04A02"/>
                      </a:solidFill>
                      <a:prstDash val="solid"/>
                      <a:round/>
                      <a:headEnd len="sm" w="sm" type="none"/>
                      <a:tailEnd len="sm" w="sm" type="none"/>
                    </a:lnL>
                    <a:lnR cap="flat" cmpd="sng" w="9525">
                      <a:solidFill>
                        <a:srgbClr val="D04A02"/>
                      </a:solidFill>
                      <a:prstDash val="solid"/>
                      <a:round/>
                      <a:headEnd len="sm" w="sm" type="none"/>
                      <a:tailEnd len="sm" w="sm" type="none"/>
                    </a:lnR>
                    <a:lnT cap="flat" cmpd="sng" w="9525">
                      <a:solidFill>
                        <a:srgbClr val="D04A02"/>
                      </a:solidFill>
                      <a:prstDash val="solid"/>
                      <a:round/>
                      <a:headEnd len="sm" w="sm" type="none"/>
                      <a:tailEnd len="sm" w="sm" type="none"/>
                    </a:lnT>
                    <a:lnB cap="flat" cmpd="sng" w="9525">
                      <a:solidFill>
                        <a:srgbClr val="D04A02"/>
                      </a:solidFill>
                      <a:prstDash val="solid"/>
                      <a:round/>
                      <a:headEnd len="sm" w="sm" type="none"/>
                      <a:tailEnd len="sm" w="sm" type="none"/>
                    </a:lnB>
                  </a:tcPr>
                </a:tc>
                <a:tc>
                  <a:txBody>
                    <a:bodyPr/>
                    <a:lstStyle/>
                    <a:p>
                      <a:pPr indent="0" lvl="0" marL="0" rtl="0" algn="l">
                        <a:spcBef>
                          <a:spcPts val="0"/>
                        </a:spcBef>
                        <a:spcAft>
                          <a:spcPts val="0"/>
                        </a:spcAft>
                        <a:buNone/>
                      </a:pPr>
                      <a:r>
                        <a:rPr lang="en-GB" sz="900"/>
                        <a:t>30</a:t>
                      </a:r>
                      <a:r>
                        <a:rPr lang="en-GB" sz="900"/>
                        <a:t> mins</a:t>
                      </a:r>
                      <a:endParaRPr sz="900"/>
                    </a:p>
                  </a:txBody>
                  <a:tcPr marT="91425" marB="91425" marR="91425" marL="91425">
                    <a:lnL cap="flat" cmpd="sng" w="9525">
                      <a:solidFill>
                        <a:srgbClr val="D04A02"/>
                      </a:solidFill>
                      <a:prstDash val="solid"/>
                      <a:round/>
                      <a:headEnd len="sm" w="sm" type="none"/>
                      <a:tailEnd len="sm" w="sm" type="none"/>
                    </a:lnL>
                    <a:lnR cap="flat" cmpd="sng" w="9525">
                      <a:solidFill>
                        <a:srgbClr val="D04A02"/>
                      </a:solidFill>
                      <a:prstDash val="solid"/>
                      <a:round/>
                      <a:headEnd len="sm" w="sm" type="none"/>
                      <a:tailEnd len="sm" w="sm" type="none"/>
                    </a:lnR>
                    <a:lnT cap="flat" cmpd="sng" w="9525">
                      <a:solidFill>
                        <a:srgbClr val="D04A02"/>
                      </a:solidFill>
                      <a:prstDash val="solid"/>
                      <a:round/>
                      <a:headEnd len="sm" w="sm" type="none"/>
                      <a:tailEnd len="sm" w="sm" type="none"/>
                    </a:lnT>
                    <a:lnB cap="flat" cmpd="sng" w="9525">
                      <a:solidFill>
                        <a:srgbClr val="D04A02"/>
                      </a:solidFill>
                      <a:prstDash val="solid"/>
                      <a:round/>
                      <a:headEnd len="sm" w="sm" type="none"/>
                      <a:tailEnd len="sm" w="sm" type="none"/>
                    </a:lnB>
                  </a:tcPr>
                </a:tc>
                <a:tc>
                  <a:txBody>
                    <a:bodyPr/>
                    <a:lstStyle/>
                    <a:p>
                      <a:pPr indent="0" lvl="0" marL="0" rtl="0" algn="l">
                        <a:spcBef>
                          <a:spcPts val="0"/>
                        </a:spcBef>
                        <a:spcAft>
                          <a:spcPts val="0"/>
                        </a:spcAft>
                        <a:buNone/>
                      </a:pPr>
                      <a:r>
                        <a:rPr lang="en-GB" sz="900"/>
                        <a:t>13:40</a:t>
                      </a:r>
                      <a:endParaRPr sz="900"/>
                    </a:p>
                  </a:txBody>
                  <a:tcPr marT="91425" marB="91425" marR="91425" marL="91425">
                    <a:lnL cap="flat" cmpd="sng" w="9525">
                      <a:solidFill>
                        <a:srgbClr val="D04A02"/>
                      </a:solidFill>
                      <a:prstDash val="solid"/>
                      <a:round/>
                      <a:headEnd len="sm" w="sm" type="none"/>
                      <a:tailEnd len="sm" w="sm" type="none"/>
                    </a:lnL>
                    <a:lnR cap="flat" cmpd="sng" w="9525">
                      <a:solidFill>
                        <a:srgbClr val="D04A02"/>
                      </a:solidFill>
                      <a:prstDash val="solid"/>
                      <a:round/>
                      <a:headEnd len="sm" w="sm" type="none"/>
                      <a:tailEnd len="sm" w="sm" type="none"/>
                    </a:lnR>
                    <a:lnT cap="flat" cmpd="sng" w="9525">
                      <a:solidFill>
                        <a:srgbClr val="D04A02"/>
                      </a:solidFill>
                      <a:prstDash val="solid"/>
                      <a:round/>
                      <a:headEnd len="sm" w="sm" type="none"/>
                      <a:tailEnd len="sm" w="sm" type="none"/>
                    </a:lnT>
                    <a:lnB cap="flat" cmpd="sng" w="9525">
                      <a:solidFill>
                        <a:srgbClr val="D04A02"/>
                      </a:solidFill>
                      <a:prstDash val="solid"/>
                      <a:round/>
                      <a:headEnd len="sm" w="sm" type="none"/>
                      <a:tailEnd len="sm" w="sm" type="none"/>
                    </a:lnB>
                  </a:tcPr>
                </a:tc>
              </a:tr>
              <a:tr h="341450">
                <a:tc>
                  <a:txBody>
                    <a:bodyPr/>
                    <a:lstStyle/>
                    <a:p>
                      <a:pPr indent="0" lvl="0" marL="0" rtl="0" algn="l">
                        <a:spcBef>
                          <a:spcPts val="0"/>
                        </a:spcBef>
                        <a:spcAft>
                          <a:spcPts val="0"/>
                        </a:spcAft>
                        <a:buNone/>
                      </a:pPr>
                      <a:r>
                        <a:rPr b="1" lang="en-GB" sz="900"/>
                        <a:t>Changes to the models since TW2</a:t>
                      </a:r>
                      <a:endParaRPr b="1" sz="900"/>
                    </a:p>
                  </a:txBody>
                  <a:tcPr marT="91425" marB="91425" marR="91425" marL="91425">
                    <a:lnL cap="flat" cmpd="sng" w="9525">
                      <a:solidFill>
                        <a:srgbClr val="D04A02"/>
                      </a:solidFill>
                      <a:prstDash val="solid"/>
                      <a:round/>
                      <a:headEnd len="sm" w="sm" type="none"/>
                      <a:tailEnd len="sm" w="sm" type="none"/>
                    </a:lnL>
                    <a:lnR cap="flat" cmpd="sng" w="9525">
                      <a:solidFill>
                        <a:srgbClr val="D04A02"/>
                      </a:solidFill>
                      <a:prstDash val="solid"/>
                      <a:round/>
                      <a:headEnd len="sm" w="sm" type="none"/>
                      <a:tailEnd len="sm" w="sm" type="none"/>
                    </a:lnR>
                    <a:lnT cap="flat" cmpd="sng" w="9525">
                      <a:solidFill>
                        <a:srgbClr val="D04A02"/>
                      </a:solidFill>
                      <a:prstDash val="solid"/>
                      <a:round/>
                      <a:headEnd len="sm" w="sm" type="none"/>
                      <a:tailEnd len="sm" w="sm" type="none"/>
                    </a:lnT>
                    <a:lnB cap="flat" cmpd="sng" w="9525">
                      <a:solidFill>
                        <a:srgbClr val="D04A02"/>
                      </a:solidFill>
                      <a:prstDash val="solid"/>
                      <a:round/>
                      <a:headEnd len="sm" w="sm" type="none"/>
                      <a:tailEnd len="sm" w="sm" type="none"/>
                    </a:lnB>
                  </a:tcPr>
                </a:tc>
                <a:tc>
                  <a:txBody>
                    <a:bodyPr/>
                    <a:lstStyle/>
                    <a:p>
                      <a:pPr indent="0" lvl="0" marL="0" rtl="0" algn="l">
                        <a:spcBef>
                          <a:spcPts val="0"/>
                        </a:spcBef>
                        <a:spcAft>
                          <a:spcPts val="0"/>
                        </a:spcAft>
                        <a:buNone/>
                      </a:pPr>
                      <a:r>
                        <a:rPr lang="en-GB" sz="900"/>
                        <a:t>10 mins</a:t>
                      </a:r>
                      <a:endParaRPr sz="900"/>
                    </a:p>
                  </a:txBody>
                  <a:tcPr marT="91425" marB="91425" marR="91425" marL="91425">
                    <a:lnL cap="flat" cmpd="sng" w="9525">
                      <a:solidFill>
                        <a:srgbClr val="D04A02"/>
                      </a:solidFill>
                      <a:prstDash val="solid"/>
                      <a:round/>
                      <a:headEnd len="sm" w="sm" type="none"/>
                      <a:tailEnd len="sm" w="sm" type="none"/>
                    </a:lnL>
                    <a:lnR cap="flat" cmpd="sng" w="9525">
                      <a:solidFill>
                        <a:srgbClr val="D04A02"/>
                      </a:solidFill>
                      <a:prstDash val="solid"/>
                      <a:round/>
                      <a:headEnd len="sm" w="sm" type="none"/>
                      <a:tailEnd len="sm" w="sm" type="none"/>
                    </a:lnR>
                    <a:lnT cap="flat" cmpd="sng" w="9525">
                      <a:solidFill>
                        <a:srgbClr val="D04A02"/>
                      </a:solidFill>
                      <a:prstDash val="solid"/>
                      <a:round/>
                      <a:headEnd len="sm" w="sm" type="none"/>
                      <a:tailEnd len="sm" w="sm" type="none"/>
                    </a:lnT>
                    <a:lnB cap="flat" cmpd="sng" w="9525">
                      <a:solidFill>
                        <a:srgbClr val="D04A02"/>
                      </a:solidFill>
                      <a:prstDash val="solid"/>
                      <a:round/>
                      <a:headEnd len="sm" w="sm" type="none"/>
                      <a:tailEnd len="sm" w="sm" type="none"/>
                    </a:lnB>
                  </a:tcPr>
                </a:tc>
                <a:tc>
                  <a:txBody>
                    <a:bodyPr/>
                    <a:lstStyle/>
                    <a:p>
                      <a:pPr indent="0" lvl="0" marL="0" rtl="0" algn="l">
                        <a:spcBef>
                          <a:spcPts val="0"/>
                        </a:spcBef>
                        <a:spcAft>
                          <a:spcPts val="0"/>
                        </a:spcAft>
                        <a:buNone/>
                      </a:pPr>
                      <a:r>
                        <a:rPr lang="en-GB" sz="900"/>
                        <a:t>13:50</a:t>
                      </a:r>
                      <a:endParaRPr sz="900"/>
                    </a:p>
                  </a:txBody>
                  <a:tcPr marT="91425" marB="91425" marR="91425" marL="91425">
                    <a:lnL cap="flat" cmpd="sng" w="9525">
                      <a:solidFill>
                        <a:srgbClr val="D04A02"/>
                      </a:solidFill>
                      <a:prstDash val="solid"/>
                      <a:round/>
                      <a:headEnd len="sm" w="sm" type="none"/>
                      <a:tailEnd len="sm" w="sm" type="none"/>
                    </a:lnL>
                    <a:lnR cap="flat" cmpd="sng" w="9525">
                      <a:solidFill>
                        <a:srgbClr val="D04A02"/>
                      </a:solidFill>
                      <a:prstDash val="solid"/>
                      <a:round/>
                      <a:headEnd len="sm" w="sm" type="none"/>
                      <a:tailEnd len="sm" w="sm" type="none"/>
                    </a:lnR>
                    <a:lnT cap="flat" cmpd="sng" w="9525">
                      <a:solidFill>
                        <a:srgbClr val="D04A02"/>
                      </a:solidFill>
                      <a:prstDash val="solid"/>
                      <a:round/>
                      <a:headEnd len="sm" w="sm" type="none"/>
                      <a:tailEnd len="sm" w="sm" type="none"/>
                    </a:lnT>
                    <a:lnB cap="flat" cmpd="sng" w="9525">
                      <a:solidFill>
                        <a:srgbClr val="D04A02"/>
                      </a:solidFill>
                      <a:prstDash val="solid"/>
                      <a:round/>
                      <a:headEnd len="sm" w="sm" type="none"/>
                      <a:tailEnd len="sm" w="sm" type="none"/>
                    </a:lnB>
                  </a:tcPr>
                </a:tc>
              </a:tr>
              <a:tr h="341450">
                <a:tc>
                  <a:txBody>
                    <a:bodyPr/>
                    <a:lstStyle/>
                    <a:p>
                      <a:pPr indent="0" lvl="0" marL="0" rtl="0" algn="l">
                        <a:spcBef>
                          <a:spcPts val="0"/>
                        </a:spcBef>
                        <a:spcAft>
                          <a:spcPts val="0"/>
                        </a:spcAft>
                        <a:buNone/>
                      </a:pPr>
                      <a:r>
                        <a:rPr b="1" lang="en-GB" sz="900"/>
                        <a:t>Break</a:t>
                      </a:r>
                      <a:endParaRPr b="1" sz="900"/>
                    </a:p>
                  </a:txBody>
                  <a:tcPr marT="91425" marB="91425" marR="91425" marL="91425">
                    <a:lnL cap="flat" cmpd="sng" w="9525">
                      <a:solidFill>
                        <a:srgbClr val="D04A02"/>
                      </a:solidFill>
                      <a:prstDash val="solid"/>
                      <a:round/>
                      <a:headEnd len="sm" w="sm" type="none"/>
                      <a:tailEnd len="sm" w="sm" type="none"/>
                    </a:lnL>
                    <a:lnR cap="flat" cmpd="sng" w="9525">
                      <a:solidFill>
                        <a:srgbClr val="D04A02"/>
                      </a:solidFill>
                      <a:prstDash val="solid"/>
                      <a:round/>
                      <a:headEnd len="sm" w="sm" type="none"/>
                      <a:tailEnd len="sm" w="sm" type="none"/>
                    </a:lnR>
                    <a:lnT cap="flat" cmpd="sng" w="9525">
                      <a:solidFill>
                        <a:srgbClr val="D04A02"/>
                      </a:solidFill>
                      <a:prstDash val="solid"/>
                      <a:round/>
                      <a:headEnd len="sm" w="sm" type="none"/>
                      <a:tailEnd len="sm" w="sm" type="none"/>
                    </a:lnT>
                    <a:lnB cap="flat" cmpd="sng" w="9525">
                      <a:solidFill>
                        <a:srgbClr val="D04A02"/>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GB" sz="900"/>
                        <a:t>10 mins</a:t>
                      </a:r>
                      <a:endParaRPr sz="900"/>
                    </a:p>
                  </a:txBody>
                  <a:tcPr marT="91425" marB="91425" marR="91425" marL="91425">
                    <a:lnL cap="flat" cmpd="sng" w="9525">
                      <a:solidFill>
                        <a:srgbClr val="D04A02"/>
                      </a:solidFill>
                      <a:prstDash val="solid"/>
                      <a:round/>
                      <a:headEnd len="sm" w="sm" type="none"/>
                      <a:tailEnd len="sm" w="sm" type="none"/>
                    </a:lnL>
                    <a:lnR cap="flat" cmpd="sng" w="9525">
                      <a:solidFill>
                        <a:srgbClr val="D04A02"/>
                      </a:solidFill>
                      <a:prstDash val="solid"/>
                      <a:round/>
                      <a:headEnd len="sm" w="sm" type="none"/>
                      <a:tailEnd len="sm" w="sm" type="none"/>
                    </a:lnR>
                    <a:lnT cap="flat" cmpd="sng" w="9525">
                      <a:solidFill>
                        <a:srgbClr val="D04A02"/>
                      </a:solidFill>
                      <a:prstDash val="solid"/>
                      <a:round/>
                      <a:headEnd len="sm" w="sm" type="none"/>
                      <a:tailEnd len="sm" w="sm" type="none"/>
                    </a:lnT>
                    <a:lnB cap="flat" cmpd="sng" w="9525">
                      <a:solidFill>
                        <a:srgbClr val="D04A02"/>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GB" sz="900"/>
                        <a:t>14:00</a:t>
                      </a:r>
                      <a:endParaRPr sz="900"/>
                    </a:p>
                  </a:txBody>
                  <a:tcPr marT="91425" marB="91425" marR="91425" marL="91425">
                    <a:lnL cap="flat" cmpd="sng" w="9525">
                      <a:solidFill>
                        <a:srgbClr val="D04A02"/>
                      </a:solidFill>
                      <a:prstDash val="solid"/>
                      <a:round/>
                      <a:headEnd len="sm" w="sm" type="none"/>
                      <a:tailEnd len="sm" w="sm" type="none"/>
                    </a:lnL>
                    <a:lnR cap="flat" cmpd="sng" w="9525">
                      <a:solidFill>
                        <a:srgbClr val="D04A02"/>
                      </a:solidFill>
                      <a:prstDash val="solid"/>
                      <a:round/>
                      <a:headEnd len="sm" w="sm" type="none"/>
                      <a:tailEnd len="sm" w="sm" type="none"/>
                    </a:lnR>
                    <a:lnT cap="flat" cmpd="sng" w="9525">
                      <a:solidFill>
                        <a:srgbClr val="D04A02"/>
                      </a:solidFill>
                      <a:prstDash val="solid"/>
                      <a:round/>
                      <a:headEnd len="sm" w="sm" type="none"/>
                      <a:tailEnd len="sm" w="sm" type="none"/>
                    </a:lnT>
                    <a:lnB cap="flat" cmpd="sng" w="9525">
                      <a:solidFill>
                        <a:srgbClr val="D04A02"/>
                      </a:solidFill>
                      <a:prstDash val="solid"/>
                      <a:round/>
                      <a:headEnd len="sm" w="sm" type="none"/>
                      <a:tailEnd len="sm" w="sm" type="none"/>
                    </a:lnB>
                    <a:solidFill>
                      <a:srgbClr val="F4CCCC"/>
                    </a:solidFill>
                  </a:tcPr>
                </a:tc>
              </a:tr>
              <a:tr h="341450">
                <a:tc>
                  <a:txBody>
                    <a:bodyPr/>
                    <a:lstStyle/>
                    <a:p>
                      <a:pPr indent="0" lvl="0" marL="0" rtl="0" algn="l">
                        <a:spcBef>
                          <a:spcPts val="0"/>
                        </a:spcBef>
                        <a:spcAft>
                          <a:spcPts val="0"/>
                        </a:spcAft>
                        <a:buNone/>
                      </a:pPr>
                      <a:r>
                        <a:rPr b="1" lang="en-GB" sz="900"/>
                        <a:t>Brainstorm exercise Attributes</a:t>
                      </a:r>
                      <a:endParaRPr b="1" sz="900"/>
                    </a:p>
                  </a:txBody>
                  <a:tcPr marT="91425" marB="91425" marR="91425" marL="91425">
                    <a:lnL cap="flat" cmpd="sng" w="9525">
                      <a:solidFill>
                        <a:srgbClr val="D04A02"/>
                      </a:solidFill>
                      <a:prstDash val="solid"/>
                      <a:round/>
                      <a:headEnd len="sm" w="sm" type="none"/>
                      <a:tailEnd len="sm" w="sm" type="none"/>
                    </a:lnL>
                    <a:lnR cap="flat" cmpd="sng" w="9525">
                      <a:solidFill>
                        <a:srgbClr val="D04A02"/>
                      </a:solidFill>
                      <a:prstDash val="solid"/>
                      <a:round/>
                      <a:headEnd len="sm" w="sm" type="none"/>
                      <a:tailEnd len="sm" w="sm" type="none"/>
                    </a:lnR>
                    <a:lnT cap="flat" cmpd="sng" w="9525">
                      <a:solidFill>
                        <a:srgbClr val="D04A02"/>
                      </a:solidFill>
                      <a:prstDash val="solid"/>
                      <a:round/>
                      <a:headEnd len="sm" w="sm" type="none"/>
                      <a:tailEnd len="sm" w="sm" type="none"/>
                    </a:lnT>
                    <a:lnB cap="flat" cmpd="sng" w="9525">
                      <a:solidFill>
                        <a:srgbClr val="D04A02"/>
                      </a:solidFill>
                      <a:prstDash val="solid"/>
                      <a:round/>
                      <a:headEnd len="sm" w="sm" type="none"/>
                      <a:tailEnd len="sm" w="sm" type="none"/>
                    </a:lnB>
                  </a:tcPr>
                </a:tc>
                <a:tc>
                  <a:txBody>
                    <a:bodyPr/>
                    <a:lstStyle/>
                    <a:p>
                      <a:pPr indent="0" lvl="0" marL="0" rtl="0" algn="l">
                        <a:spcBef>
                          <a:spcPts val="0"/>
                        </a:spcBef>
                        <a:spcAft>
                          <a:spcPts val="0"/>
                        </a:spcAft>
                        <a:buNone/>
                      </a:pPr>
                      <a:r>
                        <a:rPr lang="en-GB" sz="900"/>
                        <a:t>60 mins</a:t>
                      </a:r>
                      <a:endParaRPr sz="900"/>
                    </a:p>
                  </a:txBody>
                  <a:tcPr marT="91425" marB="91425" marR="91425" marL="91425">
                    <a:lnL cap="flat" cmpd="sng" w="9525">
                      <a:solidFill>
                        <a:srgbClr val="D04A02"/>
                      </a:solidFill>
                      <a:prstDash val="solid"/>
                      <a:round/>
                      <a:headEnd len="sm" w="sm" type="none"/>
                      <a:tailEnd len="sm" w="sm" type="none"/>
                    </a:lnL>
                    <a:lnR cap="flat" cmpd="sng" w="9525">
                      <a:solidFill>
                        <a:srgbClr val="D04A02"/>
                      </a:solidFill>
                      <a:prstDash val="solid"/>
                      <a:round/>
                      <a:headEnd len="sm" w="sm" type="none"/>
                      <a:tailEnd len="sm" w="sm" type="none"/>
                    </a:lnR>
                    <a:lnT cap="flat" cmpd="sng" w="9525">
                      <a:solidFill>
                        <a:srgbClr val="D04A02"/>
                      </a:solidFill>
                      <a:prstDash val="solid"/>
                      <a:round/>
                      <a:headEnd len="sm" w="sm" type="none"/>
                      <a:tailEnd len="sm" w="sm" type="none"/>
                    </a:lnT>
                    <a:lnB cap="flat" cmpd="sng" w="9525">
                      <a:solidFill>
                        <a:srgbClr val="D04A02"/>
                      </a:solidFill>
                      <a:prstDash val="solid"/>
                      <a:round/>
                      <a:headEnd len="sm" w="sm" type="none"/>
                      <a:tailEnd len="sm" w="sm" type="none"/>
                    </a:lnB>
                  </a:tcPr>
                </a:tc>
                <a:tc>
                  <a:txBody>
                    <a:bodyPr/>
                    <a:lstStyle/>
                    <a:p>
                      <a:pPr indent="0" lvl="0" marL="0" rtl="0" algn="l">
                        <a:spcBef>
                          <a:spcPts val="0"/>
                        </a:spcBef>
                        <a:spcAft>
                          <a:spcPts val="0"/>
                        </a:spcAft>
                        <a:buNone/>
                      </a:pPr>
                      <a:r>
                        <a:rPr lang="en-GB" sz="900"/>
                        <a:t>15:00</a:t>
                      </a:r>
                      <a:endParaRPr sz="900"/>
                    </a:p>
                  </a:txBody>
                  <a:tcPr marT="91425" marB="91425" marR="91425" marL="91425">
                    <a:lnL cap="flat" cmpd="sng" w="9525">
                      <a:solidFill>
                        <a:srgbClr val="D04A02"/>
                      </a:solidFill>
                      <a:prstDash val="solid"/>
                      <a:round/>
                      <a:headEnd len="sm" w="sm" type="none"/>
                      <a:tailEnd len="sm" w="sm" type="none"/>
                    </a:lnL>
                    <a:lnR cap="flat" cmpd="sng" w="9525">
                      <a:solidFill>
                        <a:srgbClr val="D04A02"/>
                      </a:solidFill>
                      <a:prstDash val="solid"/>
                      <a:round/>
                      <a:headEnd len="sm" w="sm" type="none"/>
                      <a:tailEnd len="sm" w="sm" type="none"/>
                    </a:lnR>
                    <a:lnT cap="flat" cmpd="sng" w="9525">
                      <a:solidFill>
                        <a:srgbClr val="D04A02"/>
                      </a:solidFill>
                      <a:prstDash val="solid"/>
                      <a:round/>
                      <a:headEnd len="sm" w="sm" type="none"/>
                      <a:tailEnd len="sm" w="sm" type="none"/>
                    </a:lnT>
                    <a:lnB cap="flat" cmpd="sng" w="9525">
                      <a:solidFill>
                        <a:srgbClr val="D04A02"/>
                      </a:solidFill>
                      <a:prstDash val="solid"/>
                      <a:round/>
                      <a:headEnd len="sm" w="sm" type="none"/>
                      <a:tailEnd len="sm" w="sm" type="none"/>
                    </a:lnB>
                  </a:tcPr>
                </a:tc>
              </a:tr>
              <a:tr h="100000">
                <a:tc>
                  <a:txBody>
                    <a:bodyPr/>
                    <a:lstStyle/>
                    <a:p>
                      <a:pPr indent="0" lvl="0" marL="0" rtl="0" algn="l">
                        <a:spcBef>
                          <a:spcPts val="0"/>
                        </a:spcBef>
                        <a:spcAft>
                          <a:spcPts val="0"/>
                        </a:spcAft>
                        <a:buNone/>
                      </a:pPr>
                      <a:r>
                        <a:rPr b="1" lang="en-GB" sz="900"/>
                        <a:t>Validation Definitions</a:t>
                      </a:r>
                      <a:endParaRPr b="1" sz="900"/>
                    </a:p>
                  </a:txBody>
                  <a:tcPr marT="91425" marB="91425" marR="91425" marL="91425">
                    <a:lnL cap="flat" cmpd="sng" w="9525">
                      <a:solidFill>
                        <a:srgbClr val="D04A02"/>
                      </a:solidFill>
                      <a:prstDash val="solid"/>
                      <a:round/>
                      <a:headEnd len="sm" w="sm" type="none"/>
                      <a:tailEnd len="sm" w="sm" type="none"/>
                    </a:lnL>
                    <a:lnR cap="flat" cmpd="sng" w="9525">
                      <a:solidFill>
                        <a:srgbClr val="D04A02"/>
                      </a:solidFill>
                      <a:prstDash val="solid"/>
                      <a:round/>
                      <a:headEnd len="sm" w="sm" type="none"/>
                      <a:tailEnd len="sm" w="sm" type="none"/>
                    </a:lnR>
                    <a:lnT cap="flat" cmpd="sng" w="9525">
                      <a:solidFill>
                        <a:srgbClr val="D04A02"/>
                      </a:solidFill>
                      <a:prstDash val="solid"/>
                      <a:round/>
                      <a:headEnd len="sm" w="sm" type="none"/>
                      <a:tailEnd len="sm" w="sm" type="none"/>
                    </a:lnT>
                    <a:lnB cap="flat" cmpd="sng" w="9525">
                      <a:solidFill>
                        <a:srgbClr val="D04A02"/>
                      </a:solidFill>
                      <a:prstDash val="solid"/>
                      <a:round/>
                      <a:headEnd len="sm" w="sm" type="none"/>
                      <a:tailEnd len="sm" w="sm" type="none"/>
                    </a:lnB>
                  </a:tcPr>
                </a:tc>
                <a:tc>
                  <a:txBody>
                    <a:bodyPr/>
                    <a:lstStyle/>
                    <a:p>
                      <a:pPr indent="0" lvl="0" marL="0" rtl="0" algn="l">
                        <a:spcBef>
                          <a:spcPts val="0"/>
                        </a:spcBef>
                        <a:spcAft>
                          <a:spcPts val="0"/>
                        </a:spcAft>
                        <a:buNone/>
                      </a:pPr>
                      <a:r>
                        <a:rPr lang="en-GB" sz="900"/>
                        <a:t>10 min</a:t>
                      </a:r>
                      <a:endParaRPr sz="900"/>
                    </a:p>
                  </a:txBody>
                  <a:tcPr marT="91425" marB="91425" marR="91425" marL="91425">
                    <a:lnL cap="flat" cmpd="sng" w="9525">
                      <a:solidFill>
                        <a:srgbClr val="D04A02"/>
                      </a:solidFill>
                      <a:prstDash val="solid"/>
                      <a:round/>
                      <a:headEnd len="sm" w="sm" type="none"/>
                      <a:tailEnd len="sm" w="sm" type="none"/>
                    </a:lnL>
                    <a:lnR cap="flat" cmpd="sng" w="9525">
                      <a:solidFill>
                        <a:srgbClr val="D04A02"/>
                      </a:solidFill>
                      <a:prstDash val="solid"/>
                      <a:round/>
                      <a:headEnd len="sm" w="sm" type="none"/>
                      <a:tailEnd len="sm" w="sm" type="none"/>
                    </a:lnR>
                    <a:lnT cap="flat" cmpd="sng" w="9525">
                      <a:solidFill>
                        <a:srgbClr val="D04A02"/>
                      </a:solidFill>
                      <a:prstDash val="solid"/>
                      <a:round/>
                      <a:headEnd len="sm" w="sm" type="none"/>
                      <a:tailEnd len="sm" w="sm" type="none"/>
                    </a:lnT>
                    <a:lnB cap="flat" cmpd="sng" w="9525">
                      <a:solidFill>
                        <a:srgbClr val="D04A02"/>
                      </a:solidFill>
                      <a:prstDash val="solid"/>
                      <a:round/>
                      <a:headEnd len="sm" w="sm" type="none"/>
                      <a:tailEnd len="sm" w="sm" type="none"/>
                    </a:lnB>
                  </a:tcPr>
                </a:tc>
                <a:tc>
                  <a:txBody>
                    <a:bodyPr/>
                    <a:lstStyle/>
                    <a:p>
                      <a:pPr indent="0" lvl="0" marL="0" rtl="0" algn="l">
                        <a:spcBef>
                          <a:spcPts val="0"/>
                        </a:spcBef>
                        <a:spcAft>
                          <a:spcPts val="0"/>
                        </a:spcAft>
                        <a:buNone/>
                      </a:pPr>
                      <a:r>
                        <a:rPr lang="en-GB" sz="900"/>
                        <a:t>15:15</a:t>
                      </a:r>
                      <a:endParaRPr sz="900"/>
                    </a:p>
                  </a:txBody>
                  <a:tcPr marT="91425" marB="91425" marR="91425" marL="91425">
                    <a:lnL cap="flat" cmpd="sng" w="9525">
                      <a:solidFill>
                        <a:srgbClr val="D04A02"/>
                      </a:solidFill>
                      <a:prstDash val="solid"/>
                      <a:round/>
                      <a:headEnd len="sm" w="sm" type="none"/>
                      <a:tailEnd len="sm" w="sm" type="none"/>
                    </a:lnL>
                    <a:lnR cap="flat" cmpd="sng" w="9525">
                      <a:solidFill>
                        <a:srgbClr val="D04A02"/>
                      </a:solidFill>
                      <a:prstDash val="solid"/>
                      <a:round/>
                      <a:headEnd len="sm" w="sm" type="none"/>
                      <a:tailEnd len="sm" w="sm" type="none"/>
                    </a:lnR>
                    <a:lnT cap="flat" cmpd="sng" w="9525">
                      <a:solidFill>
                        <a:srgbClr val="D04A02"/>
                      </a:solidFill>
                      <a:prstDash val="solid"/>
                      <a:round/>
                      <a:headEnd len="sm" w="sm" type="none"/>
                      <a:tailEnd len="sm" w="sm" type="none"/>
                    </a:lnT>
                    <a:lnB cap="flat" cmpd="sng" w="9525">
                      <a:solidFill>
                        <a:srgbClr val="D04A02"/>
                      </a:solidFill>
                      <a:prstDash val="solid"/>
                      <a:round/>
                      <a:headEnd len="sm" w="sm" type="none"/>
                      <a:tailEnd len="sm" w="sm" type="none"/>
                    </a:lnB>
                  </a:tcPr>
                </a:tc>
              </a:tr>
              <a:tr h="100000">
                <a:tc>
                  <a:txBody>
                    <a:bodyPr/>
                    <a:lstStyle/>
                    <a:p>
                      <a:pPr indent="0" lvl="0" marL="0" rtl="0" algn="l">
                        <a:spcBef>
                          <a:spcPts val="0"/>
                        </a:spcBef>
                        <a:spcAft>
                          <a:spcPts val="0"/>
                        </a:spcAft>
                        <a:buNone/>
                      </a:pPr>
                      <a:r>
                        <a:rPr b="1" lang="en-GB" sz="900"/>
                        <a:t>Next Steps</a:t>
                      </a:r>
                      <a:endParaRPr b="1" sz="900"/>
                    </a:p>
                  </a:txBody>
                  <a:tcPr marT="91425" marB="91425" marR="91425" marL="91425">
                    <a:lnL cap="flat" cmpd="sng" w="9525">
                      <a:solidFill>
                        <a:srgbClr val="D04A02"/>
                      </a:solidFill>
                      <a:prstDash val="solid"/>
                      <a:round/>
                      <a:headEnd len="sm" w="sm" type="none"/>
                      <a:tailEnd len="sm" w="sm" type="none"/>
                    </a:lnL>
                    <a:lnR cap="flat" cmpd="sng" w="9525">
                      <a:solidFill>
                        <a:srgbClr val="D04A02"/>
                      </a:solidFill>
                      <a:prstDash val="solid"/>
                      <a:round/>
                      <a:headEnd len="sm" w="sm" type="none"/>
                      <a:tailEnd len="sm" w="sm" type="none"/>
                    </a:lnR>
                    <a:lnT cap="flat" cmpd="sng" w="9525">
                      <a:solidFill>
                        <a:srgbClr val="D04A02"/>
                      </a:solidFill>
                      <a:prstDash val="solid"/>
                      <a:round/>
                      <a:headEnd len="sm" w="sm" type="none"/>
                      <a:tailEnd len="sm" w="sm" type="none"/>
                    </a:lnT>
                    <a:lnB cap="flat" cmpd="sng" w="9525">
                      <a:solidFill>
                        <a:srgbClr val="D04A02"/>
                      </a:solidFill>
                      <a:prstDash val="solid"/>
                      <a:round/>
                      <a:headEnd len="sm" w="sm" type="none"/>
                      <a:tailEnd len="sm" w="sm" type="none"/>
                    </a:lnB>
                  </a:tcPr>
                </a:tc>
                <a:tc>
                  <a:txBody>
                    <a:bodyPr/>
                    <a:lstStyle/>
                    <a:p>
                      <a:pPr indent="0" lvl="0" marL="0" rtl="0" algn="l">
                        <a:spcBef>
                          <a:spcPts val="0"/>
                        </a:spcBef>
                        <a:spcAft>
                          <a:spcPts val="0"/>
                        </a:spcAft>
                        <a:buNone/>
                      </a:pPr>
                      <a:r>
                        <a:rPr lang="en-GB" sz="900"/>
                        <a:t>5 min</a:t>
                      </a:r>
                      <a:endParaRPr sz="900"/>
                    </a:p>
                  </a:txBody>
                  <a:tcPr marT="91425" marB="91425" marR="91425" marL="91425">
                    <a:lnL cap="flat" cmpd="sng" w="9525">
                      <a:solidFill>
                        <a:srgbClr val="D04A02"/>
                      </a:solidFill>
                      <a:prstDash val="solid"/>
                      <a:round/>
                      <a:headEnd len="sm" w="sm" type="none"/>
                      <a:tailEnd len="sm" w="sm" type="none"/>
                    </a:lnL>
                    <a:lnR cap="flat" cmpd="sng" w="9525">
                      <a:solidFill>
                        <a:srgbClr val="D04A02"/>
                      </a:solidFill>
                      <a:prstDash val="solid"/>
                      <a:round/>
                      <a:headEnd len="sm" w="sm" type="none"/>
                      <a:tailEnd len="sm" w="sm" type="none"/>
                    </a:lnR>
                    <a:lnT cap="flat" cmpd="sng" w="9525">
                      <a:solidFill>
                        <a:srgbClr val="D04A02"/>
                      </a:solidFill>
                      <a:prstDash val="solid"/>
                      <a:round/>
                      <a:headEnd len="sm" w="sm" type="none"/>
                      <a:tailEnd len="sm" w="sm" type="none"/>
                    </a:lnT>
                    <a:lnB cap="flat" cmpd="sng" w="9525">
                      <a:solidFill>
                        <a:srgbClr val="D04A02"/>
                      </a:solidFill>
                      <a:prstDash val="solid"/>
                      <a:round/>
                      <a:headEnd len="sm" w="sm" type="none"/>
                      <a:tailEnd len="sm" w="sm" type="none"/>
                    </a:lnB>
                  </a:tcPr>
                </a:tc>
                <a:tc>
                  <a:txBody>
                    <a:bodyPr/>
                    <a:lstStyle/>
                    <a:p>
                      <a:pPr indent="0" lvl="0" marL="0" rtl="0" algn="l">
                        <a:spcBef>
                          <a:spcPts val="0"/>
                        </a:spcBef>
                        <a:spcAft>
                          <a:spcPts val="0"/>
                        </a:spcAft>
                        <a:buNone/>
                      </a:pPr>
                      <a:r>
                        <a:rPr lang="en-GB" sz="900"/>
                        <a:t>15:30</a:t>
                      </a:r>
                      <a:endParaRPr sz="900"/>
                    </a:p>
                  </a:txBody>
                  <a:tcPr marT="91425" marB="91425" marR="91425" marL="91425">
                    <a:lnL cap="flat" cmpd="sng" w="9525">
                      <a:solidFill>
                        <a:srgbClr val="D04A02"/>
                      </a:solidFill>
                      <a:prstDash val="solid"/>
                      <a:round/>
                      <a:headEnd len="sm" w="sm" type="none"/>
                      <a:tailEnd len="sm" w="sm" type="none"/>
                    </a:lnL>
                    <a:lnR cap="flat" cmpd="sng" w="9525">
                      <a:solidFill>
                        <a:srgbClr val="D04A02"/>
                      </a:solidFill>
                      <a:prstDash val="solid"/>
                      <a:round/>
                      <a:headEnd len="sm" w="sm" type="none"/>
                      <a:tailEnd len="sm" w="sm" type="none"/>
                    </a:lnR>
                    <a:lnT cap="flat" cmpd="sng" w="9525">
                      <a:solidFill>
                        <a:srgbClr val="D04A02"/>
                      </a:solidFill>
                      <a:prstDash val="solid"/>
                      <a:round/>
                      <a:headEnd len="sm" w="sm" type="none"/>
                      <a:tailEnd len="sm" w="sm" type="none"/>
                    </a:lnT>
                    <a:lnB cap="flat" cmpd="sng" w="9525">
                      <a:solidFill>
                        <a:srgbClr val="D04A02"/>
                      </a:solidFill>
                      <a:prstDash val="solid"/>
                      <a:round/>
                      <a:headEnd len="sm" w="sm" type="none"/>
                      <a:tailEnd len="sm" w="sm" type="none"/>
                    </a:lnB>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51"/>
          <p:cNvSpPr txBox="1"/>
          <p:nvPr/>
        </p:nvSpPr>
        <p:spPr>
          <a:xfrm>
            <a:off x="628651" y="273845"/>
            <a:ext cx="7886700" cy="6618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GB" sz="3200"/>
              <a:t>Water </a:t>
            </a:r>
            <a:r>
              <a:rPr b="1" lang="en-GB" sz="3200"/>
              <a:t>Model</a:t>
            </a:r>
            <a:endParaRPr b="1" i="0" sz="3200" u="none" cap="none" strike="noStrike">
              <a:solidFill>
                <a:srgbClr val="000000"/>
              </a:solidFill>
              <a:latin typeface="Arial"/>
              <a:ea typeface="Arial"/>
              <a:cs typeface="Arial"/>
              <a:sym typeface="Arial"/>
            </a:endParaRPr>
          </a:p>
        </p:txBody>
      </p:sp>
      <p:grpSp>
        <p:nvGrpSpPr>
          <p:cNvPr id="617" name="Google Shape;617;p51"/>
          <p:cNvGrpSpPr/>
          <p:nvPr/>
        </p:nvGrpSpPr>
        <p:grpSpPr>
          <a:xfrm>
            <a:off x="1819750" y="779600"/>
            <a:ext cx="5710500" cy="4272676"/>
            <a:chOff x="1819750" y="779600"/>
            <a:chExt cx="5710500" cy="4272676"/>
          </a:xfrm>
        </p:grpSpPr>
        <p:pic>
          <p:nvPicPr>
            <p:cNvPr id="618" name="Google Shape;618;p51"/>
            <p:cNvPicPr preferRelativeResize="0"/>
            <p:nvPr/>
          </p:nvPicPr>
          <p:blipFill rotWithShape="1">
            <a:blip r:embed="rId3">
              <a:alphaModFix/>
            </a:blip>
            <a:srcRect b="19285" l="1660" r="27079" t="1675"/>
            <a:stretch/>
          </p:blipFill>
          <p:spPr>
            <a:xfrm>
              <a:off x="2322925" y="779600"/>
              <a:ext cx="4867021" cy="4272676"/>
            </a:xfrm>
            <a:prstGeom prst="rect">
              <a:avLst/>
            </a:prstGeom>
            <a:noFill/>
            <a:ln>
              <a:noFill/>
            </a:ln>
          </p:spPr>
        </p:pic>
        <p:sp>
          <p:nvSpPr>
            <p:cNvPr id="619" name="Google Shape;619;p51"/>
            <p:cNvSpPr/>
            <p:nvPr/>
          </p:nvSpPr>
          <p:spPr>
            <a:xfrm>
              <a:off x="5573650" y="779600"/>
              <a:ext cx="1956600" cy="1792200"/>
            </a:xfrm>
            <a:prstGeom prst="rect">
              <a:avLst/>
            </a:prstGeom>
            <a:solidFill>
              <a:srgbClr val="FFAA00">
                <a:alpha val="3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1"/>
            <p:cNvSpPr/>
            <p:nvPr/>
          </p:nvSpPr>
          <p:spPr>
            <a:xfrm>
              <a:off x="1819750" y="1441500"/>
              <a:ext cx="2435700" cy="1685100"/>
            </a:xfrm>
            <a:prstGeom prst="rect">
              <a:avLst/>
            </a:prstGeom>
            <a:solidFill>
              <a:srgbClr val="0003FF">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1"/>
            <p:cNvSpPr/>
            <p:nvPr/>
          </p:nvSpPr>
          <p:spPr>
            <a:xfrm>
              <a:off x="1819750" y="779600"/>
              <a:ext cx="3753900" cy="661800"/>
            </a:xfrm>
            <a:prstGeom prst="rect">
              <a:avLst/>
            </a:prstGeom>
            <a:solidFill>
              <a:srgbClr val="FF005E">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1"/>
            <p:cNvSpPr/>
            <p:nvPr/>
          </p:nvSpPr>
          <p:spPr>
            <a:xfrm>
              <a:off x="6556806" y="2571739"/>
              <a:ext cx="973200" cy="657000"/>
            </a:xfrm>
            <a:prstGeom prst="rect">
              <a:avLst/>
            </a:prstGeom>
            <a:solidFill>
              <a:srgbClr val="00D9FF">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1"/>
            <p:cNvSpPr/>
            <p:nvPr/>
          </p:nvSpPr>
          <p:spPr>
            <a:xfrm>
              <a:off x="4255450" y="1441400"/>
              <a:ext cx="1318200" cy="1130400"/>
            </a:xfrm>
            <a:prstGeom prst="rect">
              <a:avLst/>
            </a:prstGeom>
            <a:solidFill>
              <a:srgbClr val="FF005E">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1"/>
            <p:cNvSpPr/>
            <p:nvPr/>
          </p:nvSpPr>
          <p:spPr>
            <a:xfrm>
              <a:off x="4914550" y="2571823"/>
              <a:ext cx="1642200" cy="2433600"/>
            </a:xfrm>
            <a:prstGeom prst="rect">
              <a:avLst/>
            </a:prstGeom>
            <a:solidFill>
              <a:srgbClr val="FF005E">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 name="Google Shape;625;p51"/>
            <p:cNvGrpSpPr/>
            <p:nvPr/>
          </p:nvGrpSpPr>
          <p:grpSpPr>
            <a:xfrm>
              <a:off x="4328195" y="935642"/>
              <a:ext cx="1172705" cy="792914"/>
              <a:chOff x="3139575" y="1206025"/>
              <a:chExt cx="874500" cy="628200"/>
            </a:xfrm>
          </p:grpSpPr>
          <p:pic>
            <p:nvPicPr>
              <p:cNvPr id="626" name="Google Shape;626;p51"/>
              <p:cNvPicPr preferRelativeResize="0"/>
              <p:nvPr/>
            </p:nvPicPr>
            <p:blipFill>
              <a:blip r:embed="rId4">
                <a:alphaModFix/>
              </a:blip>
              <a:stretch>
                <a:fillRect/>
              </a:stretch>
            </p:blipFill>
            <p:spPr>
              <a:xfrm>
                <a:off x="3396813" y="1206025"/>
                <a:ext cx="360000" cy="360000"/>
              </a:xfrm>
              <a:prstGeom prst="rect">
                <a:avLst/>
              </a:prstGeom>
              <a:noFill/>
              <a:ln>
                <a:noFill/>
              </a:ln>
            </p:spPr>
          </p:pic>
          <p:sp>
            <p:nvSpPr>
              <p:cNvPr id="627" name="Google Shape;627;p51"/>
              <p:cNvSpPr txBox="1"/>
              <p:nvPr/>
            </p:nvSpPr>
            <p:spPr>
              <a:xfrm>
                <a:off x="3139575" y="1566025"/>
                <a:ext cx="874500" cy="26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latin typeface="Proxima Nova"/>
                    <a:ea typeface="Proxima Nova"/>
                    <a:cs typeface="Proxima Nova"/>
                    <a:sym typeface="Proxima Nova"/>
                  </a:rPr>
                  <a:t>Observation</a:t>
                </a:r>
                <a:endParaRPr sz="1000">
                  <a:latin typeface="Proxima Nova"/>
                  <a:ea typeface="Proxima Nova"/>
                  <a:cs typeface="Proxima Nova"/>
                  <a:sym typeface="Proxima Nova"/>
                </a:endParaRPr>
              </a:p>
            </p:txBody>
          </p:sp>
        </p:grpSp>
        <p:pic>
          <p:nvPicPr>
            <p:cNvPr id="628" name="Google Shape;628;p51"/>
            <p:cNvPicPr preferRelativeResize="0"/>
            <p:nvPr/>
          </p:nvPicPr>
          <p:blipFill>
            <a:blip r:embed="rId5">
              <a:alphaModFix/>
            </a:blip>
            <a:stretch>
              <a:fillRect/>
            </a:stretch>
          </p:blipFill>
          <p:spPr>
            <a:xfrm>
              <a:off x="6371950" y="1495700"/>
              <a:ext cx="360000" cy="360000"/>
            </a:xfrm>
            <a:prstGeom prst="rect">
              <a:avLst/>
            </a:prstGeom>
            <a:noFill/>
            <a:ln>
              <a:noFill/>
            </a:ln>
          </p:spPr>
        </p:pic>
        <p:sp>
          <p:nvSpPr>
            <p:cNvPr id="629" name="Google Shape;629;p51"/>
            <p:cNvSpPr txBox="1"/>
            <p:nvPr/>
          </p:nvSpPr>
          <p:spPr>
            <a:xfrm>
              <a:off x="6114700" y="1861625"/>
              <a:ext cx="874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latin typeface="Proxima Nova"/>
                  <a:ea typeface="Proxima Nova"/>
                  <a:cs typeface="Proxima Nova"/>
                  <a:sym typeface="Proxima Nova"/>
                </a:rPr>
                <a:t>Sensor</a:t>
              </a:r>
              <a:endParaRPr sz="1000">
                <a:latin typeface="Proxima Nova"/>
                <a:ea typeface="Proxima Nova"/>
                <a:cs typeface="Proxima Nova"/>
                <a:sym typeface="Proxima Nova"/>
              </a:endParaRPr>
            </a:p>
          </p:txBody>
        </p:sp>
        <p:pic>
          <p:nvPicPr>
            <p:cNvPr id="630" name="Google Shape;630;p51"/>
            <p:cNvPicPr preferRelativeResize="0"/>
            <p:nvPr/>
          </p:nvPicPr>
          <p:blipFill>
            <a:blip r:embed="rId6">
              <a:alphaModFix/>
            </a:blip>
            <a:stretch>
              <a:fillRect/>
            </a:stretch>
          </p:blipFill>
          <p:spPr>
            <a:xfrm>
              <a:off x="6865000" y="2631913"/>
              <a:ext cx="360000" cy="360000"/>
            </a:xfrm>
            <a:prstGeom prst="rect">
              <a:avLst/>
            </a:prstGeom>
            <a:noFill/>
            <a:ln>
              <a:noFill/>
            </a:ln>
          </p:spPr>
        </p:pic>
        <p:pic>
          <p:nvPicPr>
            <p:cNvPr id="631" name="Google Shape;631;p51"/>
            <p:cNvPicPr preferRelativeResize="0"/>
            <p:nvPr/>
          </p:nvPicPr>
          <p:blipFill>
            <a:blip r:embed="rId7">
              <a:alphaModFix/>
            </a:blip>
            <a:stretch>
              <a:fillRect/>
            </a:stretch>
          </p:blipFill>
          <p:spPr>
            <a:xfrm>
              <a:off x="2322925" y="2247025"/>
              <a:ext cx="360000" cy="360000"/>
            </a:xfrm>
            <a:prstGeom prst="rect">
              <a:avLst/>
            </a:prstGeom>
            <a:noFill/>
            <a:ln>
              <a:noFill/>
            </a:ln>
          </p:spPr>
        </p:pic>
        <p:sp>
          <p:nvSpPr>
            <p:cNvPr id="632" name="Google Shape;632;p51"/>
            <p:cNvSpPr txBox="1"/>
            <p:nvPr/>
          </p:nvSpPr>
          <p:spPr>
            <a:xfrm>
              <a:off x="2065675" y="2642575"/>
              <a:ext cx="874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latin typeface="Proxima Nova"/>
                  <a:ea typeface="Proxima Nova"/>
                  <a:cs typeface="Proxima Nova"/>
                  <a:sym typeface="Proxima Nova"/>
                </a:rPr>
                <a:t>Sampling</a:t>
              </a:r>
              <a:endParaRPr sz="1000">
                <a:latin typeface="Proxima Nova"/>
                <a:ea typeface="Proxima Nova"/>
                <a:cs typeface="Proxima Nova"/>
                <a:sym typeface="Proxima Nova"/>
              </a:endParaRPr>
            </a:p>
          </p:txBody>
        </p:sp>
        <p:sp>
          <p:nvSpPr>
            <p:cNvPr id="633" name="Google Shape;633;p51"/>
            <p:cNvSpPr txBox="1"/>
            <p:nvPr/>
          </p:nvSpPr>
          <p:spPr>
            <a:xfrm>
              <a:off x="6606150" y="2953675"/>
              <a:ext cx="874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latin typeface="Proxima Nova"/>
                  <a:ea typeface="Proxima Nova"/>
                  <a:cs typeface="Proxima Nova"/>
                  <a:sym typeface="Proxima Nova"/>
                </a:rPr>
                <a:t>Metadata</a:t>
              </a:r>
              <a:endParaRPr sz="1000">
                <a:latin typeface="Proxima Nova"/>
                <a:ea typeface="Proxima Nova"/>
                <a:cs typeface="Proxima Nova"/>
                <a:sym typeface="Proxima Nova"/>
              </a:endParaRPr>
            </a:p>
          </p:txBody>
        </p:sp>
        <p:sp>
          <p:nvSpPr>
            <p:cNvPr id="634" name="Google Shape;634;p51"/>
            <p:cNvSpPr/>
            <p:nvPr/>
          </p:nvSpPr>
          <p:spPr>
            <a:xfrm>
              <a:off x="4255450" y="2571750"/>
              <a:ext cx="659100" cy="555000"/>
            </a:xfrm>
            <a:prstGeom prst="rect">
              <a:avLst/>
            </a:prstGeom>
            <a:solidFill>
              <a:srgbClr val="0003FF">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52"/>
          <p:cNvSpPr txBox="1"/>
          <p:nvPr/>
        </p:nvSpPr>
        <p:spPr>
          <a:xfrm>
            <a:off x="628651" y="273845"/>
            <a:ext cx="7886700" cy="6618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GB" sz="3200"/>
              <a:t>Water Model (1) Sampling</a:t>
            </a:r>
            <a:endParaRPr b="1" i="0" sz="3200" u="none" cap="none" strike="noStrike">
              <a:solidFill>
                <a:srgbClr val="000000"/>
              </a:solidFill>
              <a:latin typeface="Arial"/>
              <a:ea typeface="Arial"/>
              <a:cs typeface="Arial"/>
              <a:sym typeface="Arial"/>
            </a:endParaRPr>
          </a:p>
        </p:txBody>
      </p:sp>
      <p:grpSp>
        <p:nvGrpSpPr>
          <p:cNvPr id="640" name="Google Shape;640;p52"/>
          <p:cNvGrpSpPr/>
          <p:nvPr/>
        </p:nvGrpSpPr>
        <p:grpSpPr>
          <a:xfrm>
            <a:off x="7809647" y="134542"/>
            <a:ext cx="1256881" cy="940416"/>
            <a:chOff x="1819750" y="779600"/>
            <a:chExt cx="5710500" cy="4272676"/>
          </a:xfrm>
        </p:grpSpPr>
        <p:pic>
          <p:nvPicPr>
            <p:cNvPr id="641" name="Google Shape;641;p52"/>
            <p:cNvPicPr preferRelativeResize="0"/>
            <p:nvPr/>
          </p:nvPicPr>
          <p:blipFill rotWithShape="1">
            <a:blip r:embed="rId3">
              <a:alphaModFix/>
            </a:blip>
            <a:srcRect b="19285" l="1660" r="27079" t="1675"/>
            <a:stretch/>
          </p:blipFill>
          <p:spPr>
            <a:xfrm>
              <a:off x="2322925" y="779600"/>
              <a:ext cx="4867021" cy="4272676"/>
            </a:xfrm>
            <a:prstGeom prst="rect">
              <a:avLst/>
            </a:prstGeom>
            <a:noFill/>
            <a:ln>
              <a:noFill/>
            </a:ln>
          </p:spPr>
        </p:pic>
        <p:sp>
          <p:nvSpPr>
            <p:cNvPr id="642" name="Google Shape;642;p52"/>
            <p:cNvSpPr/>
            <p:nvPr/>
          </p:nvSpPr>
          <p:spPr>
            <a:xfrm>
              <a:off x="5573650" y="779600"/>
              <a:ext cx="1956600" cy="1792200"/>
            </a:xfrm>
            <a:prstGeom prst="rect">
              <a:avLst/>
            </a:prstGeom>
            <a:solidFill>
              <a:srgbClr val="FFAA00">
                <a:alpha val="3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2"/>
            <p:cNvSpPr/>
            <p:nvPr/>
          </p:nvSpPr>
          <p:spPr>
            <a:xfrm>
              <a:off x="1819750" y="1441500"/>
              <a:ext cx="2435700" cy="1685100"/>
            </a:xfrm>
            <a:prstGeom prst="rect">
              <a:avLst/>
            </a:prstGeom>
            <a:solidFill>
              <a:srgbClr val="0003FF">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2"/>
            <p:cNvSpPr/>
            <p:nvPr/>
          </p:nvSpPr>
          <p:spPr>
            <a:xfrm>
              <a:off x="1819750" y="779600"/>
              <a:ext cx="3753900" cy="661800"/>
            </a:xfrm>
            <a:prstGeom prst="rect">
              <a:avLst/>
            </a:prstGeom>
            <a:solidFill>
              <a:srgbClr val="FF005E">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2"/>
            <p:cNvSpPr/>
            <p:nvPr/>
          </p:nvSpPr>
          <p:spPr>
            <a:xfrm>
              <a:off x="6556806" y="2571739"/>
              <a:ext cx="973200" cy="657000"/>
            </a:xfrm>
            <a:prstGeom prst="rect">
              <a:avLst/>
            </a:prstGeom>
            <a:solidFill>
              <a:srgbClr val="00D9FF">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2"/>
            <p:cNvSpPr/>
            <p:nvPr/>
          </p:nvSpPr>
          <p:spPr>
            <a:xfrm>
              <a:off x="4255450" y="1441400"/>
              <a:ext cx="1318200" cy="1130400"/>
            </a:xfrm>
            <a:prstGeom prst="rect">
              <a:avLst/>
            </a:prstGeom>
            <a:solidFill>
              <a:srgbClr val="FF005E">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2"/>
            <p:cNvSpPr/>
            <p:nvPr/>
          </p:nvSpPr>
          <p:spPr>
            <a:xfrm>
              <a:off x="4914550" y="2571823"/>
              <a:ext cx="1642200" cy="2433600"/>
            </a:xfrm>
            <a:prstGeom prst="rect">
              <a:avLst/>
            </a:prstGeom>
            <a:solidFill>
              <a:srgbClr val="FF005E">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8" name="Google Shape;648;p52"/>
            <p:cNvPicPr preferRelativeResize="0"/>
            <p:nvPr/>
          </p:nvPicPr>
          <p:blipFill>
            <a:blip r:embed="rId4">
              <a:alphaModFix/>
            </a:blip>
            <a:stretch>
              <a:fillRect/>
            </a:stretch>
          </p:blipFill>
          <p:spPr>
            <a:xfrm>
              <a:off x="4673151" y="935642"/>
              <a:ext cx="482760" cy="454392"/>
            </a:xfrm>
            <a:prstGeom prst="rect">
              <a:avLst/>
            </a:prstGeom>
            <a:noFill/>
            <a:ln>
              <a:noFill/>
            </a:ln>
          </p:spPr>
        </p:pic>
        <p:pic>
          <p:nvPicPr>
            <p:cNvPr id="649" name="Google Shape;649;p52"/>
            <p:cNvPicPr preferRelativeResize="0"/>
            <p:nvPr/>
          </p:nvPicPr>
          <p:blipFill>
            <a:blip r:embed="rId5">
              <a:alphaModFix/>
            </a:blip>
            <a:stretch>
              <a:fillRect/>
            </a:stretch>
          </p:blipFill>
          <p:spPr>
            <a:xfrm>
              <a:off x="6371950" y="1495700"/>
              <a:ext cx="360000" cy="360000"/>
            </a:xfrm>
            <a:prstGeom prst="rect">
              <a:avLst/>
            </a:prstGeom>
            <a:noFill/>
            <a:ln>
              <a:noFill/>
            </a:ln>
          </p:spPr>
        </p:pic>
        <p:pic>
          <p:nvPicPr>
            <p:cNvPr id="650" name="Google Shape;650;p52"/>
            <p:cNvPicPr preferRelativeResize="0"/>
            <p:nvPr/>
          </p:nvPicPr>
          <p:blipFill>
            <a:blip r:embed="rId6">
              <a:alphaModFix/>
            </a:blip>
            <a:stretch>
              <a:fillRect/>
            </a:stretch>
          </p:blipFill>
          <p:spPr>
            <a:xfrm>
              <a:off x="6865000" y="2631913"/>
              <a:ext cx="360000" cy="360000"/>
            </a:xfrm>
            <a:prstGeom prst="rect">
              <a:avLst/>
            </a:prstGeom>
            <a:noFill/>
            <a:ln>
              <a:noFill/>
            </a:ln>
          </p:spPr>
        </p:pic>
        <p:pic>
          <p:nvPicPr>
            <p:cNvPr id="651" name="Google Shape;651;p52"/>
            <p:cNvPicPr preferRelativeResize="0"/>
            <p:nvPr/>
          </p:nvPicPr>
          <p:blipFill>
            <a:blip r:embed="rId7">
              <a:alphaModFix/>
            </a:blip>
            <a:stretch>
              <a:fillRect/>
            </a:stretch>
          </p:blipFill>
          <p:spPr>
            <a:xfrm>
              <a:off x="2322925" y="2247025"/>
              <a:ext cx="360000" cy="360000"/>
            </a:xfrm>
            <a:prstGeom prst="rect">
              <a:avLst/>
            </a:prstGeom>
            <a:noFill/>
            <a:ln>
              <a:noFill/>
            </a:ln>
          </p:spPr>
        </p:pic>
        <p:sp>
          <p:nvSpPr>
            <p:cNvPr id="652" name="Google Shape;652;p52"/>
            <p:cNvSpPr/>
            <p:nvPr/>
          </p:nvSpPr>
          <p:spPr>
            <a:xfrm>
              <a:off x="4255450" y="2571750"/>
              <a:ext cx="659100" cy="555000"/>
            </a:xfrm>
            <a:prstGeom prst="rect">
              <a:avLst/>
            </a:prstGeom>
            <a:solidFill>
              <a:srgbClr val="0003FF">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 name="Google Shape;653;p52"/>
          <p:cNvSpPr txBox="1"/>
          <p:nvPr/>
        </p:nvSpPr>
        <p:spPr>
          <a:xfrm>
            <a:off x="652425" y="1175200"/>
            <a:ext cx="44664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roxima Nova"/>
              <a:buChar char="●"/>
            </a:pPr>
            <a:r>
              <a:rPr lang="en-GB">
                <a:latin typeface="Proxima Nova"/>
                <a:ea typeface="Proxima Nova"/>
                <a:cs typeface="Proxima Nova"/>
                <a:sym typeface="Proxima Nova"/>
              </a:rPr>
              <a:t>Similar to air, we also specified a WaterFeature where we’ll be able to specify which type of </a:t>
            </a:r>
            <a:r>
              <a:rPr lang="en-GB">
                <a:latin typeface="Proxima Nova"/>
                <a:ea typeface="Proxima Nova"/>
                <a:cs typeface="Proxima Nova"/>
                <a:sym typeface="Proxima Nova"/>
              </a:rPr>
              <a:t>water feature</a:t>
            </a:r>
            <a:r>
              <a:rPr lang="en-GB">
                <a:latin typeface="Proxima Nova"/>
                <a:ea typeface="Proxima Nova"/>
                <a:cs typeface="Proxima Nova"/>
                <a:sym typeface="Proxima Nova"/>
              </a:rPr>
              <a:t> is being observed</a:t>
            </a:r>
            <a:br>
              <a:rPr lang="en-GB">
                <a:latin typeface="Proxima Nova"/>
                <a:ea typeface="Proxima Nova"/>
                <a:cs typeface="Proxima Nova"/>
                <a:sym typeface="Proxima Nova"/>
              </a:rPr>
            </a:b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GB">
                <a:latin typeface="Proxima Nova"/>
                <a:ea typeface="Proxima Nova"/>
                <a:cs typeface="Proxima Nova"/>
                <a:sym typeface="Proxima Nova"/>
              </a:rPr>
              <a:t>The current list in the model is a codelist that was derived from a combination between WISE &amp; OGC HY</a:t>
            </a:r>
            <a:endParaRPr>
              <a:latin typeface="Proxima Nova"/>
              <a:ea typeface="Proxima Nova"/>
              <a:cs typeface="Proxima Nova"/>
              <a:sym typeface="Proxima Nova"/>
            </a:endParaRPr>
          </a:p>
        </p:txBody>
      </p:sp>
      <p:pic>
        <p:nvPicPr>
          <p:cNvPr id="654" name="Google Shape;654;p52"/>
          <p:cNvPicPr preferRelativeResize="0"/>
          <p:nvPr/>
        </p:nvPicPr>
        <p:blipFill rotWithShape="1">
          <a:blip r:embed="rId3">
            <a:alphaModFix/>
          </a:blip>
          <a:srcRect b="54029" l="2641" r="68837" t="14708"/>
          <a:stretch/>
        </p:blipFill>
        <p:spPr>
          <a:xfrm>
            <a:off x="5216675" y="1276675"/>
            <a:ext cx="3797700" cy="3294525"/>
          </a:xfrm>
          <a:prstGeom prst="rect">
            <a:avLst/>
          </a:prstGeom>
          <a:noFill/>
          <a:ln cap="flat" cmpd="sng" w="28575">
            <a:solidFill>
              <a:srgbClr val="0003FF"/>
            </a:solidFill>
            <a:prstDash val="solid"/>
            <a:round/>
            <a:headEnd len="sm" w="sm" type="none"/>
            <a:tailEnd len="sm" w="sm" type="none"/>
          </a:ln>
        </p:spPr>
      </p:pic>
      <p:pic>
        <p:nvPicPr>
          <p:cNvPr id="655" name="Google Shape;655;p52"/>
          <p:cNvPicPr preferRelativeResize="0"/>
          <p:nvPr/>
        </p:nvPicPr>
        <p:blipFill rotWithShape="1">
          <a:blip r:embed="rId8">
            <a:alphaModFix/>
          </a:blip>
          <a:srcRect b="3765" l="40153" r="49088" t="11617"/>
          <a:stretch/>
        </p:blipFill>
        <p:spPr>
          <a:xfrm>
            <a:off x="5600399" y="3157863"/>
            <a:ext cx="983702" cy="1363025"/>
          </a:xfrm>
          <a:prstGeom prst="rect">
            <a:avLst/>
          </a:prstGeom>
          <a:noFill/>
          <a:ln>
            <a:noFill/>
          </a:ln>
        </p:spPr>
      </p:pic>
      <p:pic>
        <p:nvPicPr>
          <p:cNvPr id="656" name="Google Shape;656;p52"/>
          <p:cNvPicPr preferRelativeResize="0"/>
          <p:nvPr/>
        </p:nvPicPr>
        <p:blipFill>
          <a:blip r:embed="rId9">
            <a:alphaModFix/>
          </a:blip>
          <a:stretch>
            <a:fillRect/>
          </a:stretch>
        </p:blipFill>
        <p:spPr>
          <a:xfrm>
            <a:off x="3854838" y="2621000"/>
            <a:ext cx="1166425" cy="1950200"/>
          </a:xfrm>
          <a:prstGeom prst="rect">
            <a:avLst/>
          </a:prstGeom>
          <a:noFill/>
          <a:ln cap="flat" cmpd="sng" w="9525">
            <a:solidFill>
              <a:srgbClr val="000000"/>
            </a:solidFill>
            <a:prstDash val="solid"/>
            <a:round/>
            <a:headEnd len="sm" w="sm" type="none"/>
            <a:tailEnd len="sm" w="sm" type="none"/>
          </a:ln>
        </p:spPr>
      </p:pic>
      <p:sp>
        <p:nvSpPr>
          <p:cNvPr id="657" name="Google Shape;657;p52"/>
          <p:cNvSpPr txBox="1"/>
          <p:nvPr/>
        </p:nvSpPr>
        <p:spPr>
          <a:xfrm>
            <a:off x="628650" y="2836400"/>
            <a:ext cx="32262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roxima Nova"/>
              <a:buChar char="●"/>
            </a:pPr>
            <a:r>
              <a:rPr lang="en-GB">
                <a:latin typeface="Proxima Nova"/>
                <a:ea typeface="Proxima Nova"/>
                <a:cs typeface="Proxima Nova"/>
                <a:sym typeface="Proxima Nova"/>
              </a:rPr>
              <a:t>As illustrated earlier this </a:t>
            </a:r>
            <a:r>
              <a:rPr lang="en-GB">
                <a:latin typeface="Proxima Nova"/>
                <a:ea typeface="Proxima Nova"/>
                <a:cs typeface="Proxima Nova"/>
                <a:sym typeface="Proxima Nova"/>
              </a:rPr>
              <a:t>water feature</a:t>
            </a:r>
            <a:r>
              <a:rPr lang="en-GB">
                <a:latin typeface="Proxima Nova"/>
                <a:ea typeface="Proxima Nova"/>
                <a:cs typeface="Proxima Nova"/>
                <a:sym typeface="Proxima Nova"/>
              </a:rPr>
              <a:t> can be typed by a codelist or by instancing a subclass of the WaterFeature of a specific kind (like in the example of the canal)</a:t>
            </a:r>
            <a:endParaRPr/>
          </a:p>
        </p:txBody>
      </p:sp>
      <p:sp>
        <p:nvSpPr>
          <p:cNvPr id="658" name="Google Shape;658;p52"/>
          <p:cNvSpPr txBox="1"/>
          <p:nvPr/>
        </p:nvSpPr>
        <p:spPr>
          <a:xfrm>
            <a:off x="1168225" y="4525275"/>
            <a:ext cx="4337400" cy="435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lang="en-GB" sz="2000"/>
              <a:t>SampledFeature</a:t>
            </a:r>
            <a:endParaRPr i="1" sz="2000" u="none" cap="none" strike="noStrike">
              <a:solidFill>
                <a:srgbClr val="000000"/>
              </a:solidFill>
            </a:endParaRPr>
          </a:p>
        </p:txBody>
      </p:sp>
      <p:pic>
        <p:nvPicPr>
          <p:cNvPr id="659" name="Google Shape;659;p52"/>
          <p:cNvPicPr preferRelativeResize="0"/>
          <p:nvPr/>
        </p:nvPicPr>
        <p:blipFill>
          <a:blip r:embed="rId10">
            <a:alphaModFix/>
          </a:blip>
          <a:stretch>
            <a:fillRect/>
          </a:stretch>
        </p:blipFill>
        <p:spPr>
          <a:xfrm>
            <a:off x="610975" y="4525238"/>
            <a:ext cx="435351" cy="4353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53"/>
          <p:cNvSpPr txBox="1"/>
          <p:nvPr/>
        </p:nvSpPr>
        <p:spPr>
          <a:xfrm>
            <a:off x="628651" y="273845"/>
            <a:ext cx="7886700" cy="6618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GB" sz="3200"/>
              <a:t>Water Model (2) Observation</a:t>
            </a:r>
            <a:endParaRPr b="1" i="0" sz="3200" u="none" cap="none" strike="noStrike">
              <a:solidFill>
                <a:srgbClr val="000000"/>
              </a:solidFill>
              <a:latin typeface="Arial"/>
              <a:ea typeface="Arial"/>
              <a:cs typeface="Arial"/>
              <a:sym typeface="Arial"/>
            </a:endParaRPr>
          </a:p>
        </p:txBody>
      </p:sp>
      <p:grpSp>
        <p:nvGrpSpPr>
          <p:cNvPr id="665" name="Google Shape;665;p53"/>
          <p:cNvGrpSpPr/>
          <p:nvPr/>
        </p:nvGrpSpPr>
        <p:grpSpPr>
          <a:xfrm>
            <a:off x="7809647" y="134542"/>
            <a:ext cx="1256881" cy="940416"/>
            <a:chOff x="1819750" y="779600"/>
            <a:chExt cx="5710500" cy="4272676"/>
          </a:xfrm>
        </p:grpSpPr>
        <p:pic>
          <p:nvPicPr>
            <p:cNvPr id="666" name="Google Shape;666;p53"/>
            <p:cNvPicPr preferRelativeResize="0"/>
            <p:nvPr/>
          </p:nvPicPr>
          <p:blipFill rotWithShape="1">
            <a:blip r:embed="rId3">
              <a:alphaModFix/>
            </a:blip>
            <a:srcRect b="19285" l="1660" r="27079" t="1675"/>
            <a:stretch/>
          </p:blipFill>
          <p:spPr>
            <a:xfrm>
              <a:off x="2322925" y="779600"/>
              <a:ext cx="4867021" cy="4272676"/>
            </a:xfrm>
            <a:prstGeom prst="rect">
              <a:avLst/>
            </a:prstGeom>
            <a:noFill/>
            <a:ln>
              <a:noFill/>
            </a:ln>
          </p:spPr>
        </p:pic>
        <p:sp>
          <p:nvSpPr>
            <p:cNvPr id="667" name="Google Shape;667;p53"/>
            <p:cNvSpPr/>
            <p:nvPr/>
          </p:nvSpPr>
          <p:spPr>
            <a:xfrm>
              <a:off x="5573650" y="779600"/>
              <a:ext cx="1956600" cy="1792200"/>
            </a:xfrm>
            <a:prstGeom prst="rect">
              <a:avLst/>
            </a:prstGeom>
            <a:solidFill>
              <a:srgbClr val="FFAA00">
                <a:alpha val="3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3"/>
            <p:cNvSpPr/>
            <p:nvPr/>
          </p:nvSpPr>
          <p:spPr>
            <a:xfrm>
              <a:off x="1819750" y="1441500"/>
              <a:ext cx="2435700" cy="1685100"/>
            </a:xfrm>
            <a:prstGeom prst="rect">
              <a:avLst/>
            </a:prstGeom>
            <a:solidFill>
              <a:srgbClr val="0003FF">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3"/>
            <p:cNvSpPr/>
            <p:nvPr/>
          </p:nvSpPr>
          <p:spPr>
            <a:xfrm>
              <a:off x="1819750" y="779600"/>
              <a:ext cx="3753900" cy="661800"/>
            </a:xfrm>
            <a:prstGeom prst="rect">
              <a:avLst/>
            </a:prstGeom>
            <a:solidFill>
              <a:srgbClr val="FF005E">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3"/>
            <p:cNvSpPr/>
            <p:nvPr/>
          </p:nvSpPr>
          <p:spPr>
            <a:xfrm>
              <a:off x="6556806" y="2571739"/>
              <a:ext cx="973200" cy="657000"/>
            </a:xfrm>
            <a:prstGeom prst="rect">
              <a:avLst/>
            </a:prstGeom>
            <a:solidFill>
              <a:srgbClr val="00D9FF">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3"/>
            <p:cNvSpPr/>
            <p:nvPr/>
          </p:nvSpPr>
          <p:spPr>
            <a:xfrm>
              <a:off x="4255450" y="1441400"/>
              <a:ext cx="1318200" cy="1130400"/>
            </a:xfrm>
            <a:prstGeom prst="rect">
              <a:avLst/>
            </a:prstGeom>
            <a:solidFill>
              <a:srgbClr val="FF005E">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3"/>
            <p:cNvSpPr/>
            <p:nvPr/>
          </p:nvSpPr>
          <p:spPr>
            <a:xfrm>
              <a:off x="4914550" y="2571823"/>
              <a:ext cx="1642200" cy="2433600"/>
            </a:xfrm>
            <a:prstGeom prst="rect">
              <a:avLst/>
            </a:prstGeom>
            <a:solidFill>
              <a:srgbClr val="FF005E">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3" name="Google Shape;673;p53"/>
            <p:cNvPicPr preferRelativeResize="0"/>
            <p:nvPr/>
          </p:nvPicPr>
          <p:blipFill>
            <a:blip r:embed="rId4">
              <a:alphaModFix/>
            </a:blip>
            <a:stretch>
              <a:fillRect/>
            </a:stretch>
          </p:blipFill>
          <p:spPr>
            <a:xfrm>
              <a:off x="4673151" y="935642"/>
              <a:ext cx="482760" cy="454392"/>
            </a:xfrm>
            <a:prstGeom prst="rect">
              <a:avLst/>
            </a:prstGeom>
            <a:noFill/>
            <a:ln>
              <a:noFill/>
            </a:ln>
          </p:spPr>
        </p:pic>
        <p:pic>
          <p:nvPicPr>
            <p:cNvPr id="674" name="Google Shape;674;p53"/>
            <p:cNvPicPr preferRelativeResize="0"/>
            <p:nvPr/>
          </p:nvPicPr>
          <p:blipFill>
            <a:blip r:embed="rId5">
              <a:alphaModFix/>
            </a:blip>
            <a:stretch>
              <a:fillRect/>
            </a:stretch>
          </p:blipFill>
          <p:spPr>
            <a:xfrm>
              <a:off x="6371950" y="1495700"/>
              <a:ext cx="360000" cy="360000"/>
            </a:xfrm>
            <a:prstGeom prst="rect">
              <a:avLst/>
            </a:prstGeom>
            <a:noFill/>
            <a:ln>
              <a:noFill/>
            </a:ln>
          </p:spPr>
        </p:pic>
        <p:pic>
          <p:nvPicPr>
            <p:cNvPr id="675" name="Google Shape;675;p53"/>
            <p:cNvPicPr preferRelativeResize="0"/>
            <p:nvPr/>
          </p:nvPicPr>
          <p:blipFill>
            <a:blip r:embed="rId6">
              <a:alphaModFix/>
            </a:blip>
            <a:stretch>
              <a:fillRect/>
            </a:stretch>
          </p:blipFill>
          <p:spPr>
            <a:xfrm>
              <a:off x="6865000" y="2631913"/>
              <a:ext cx="360000" cy="360000"/>
            </a:xfrm>
            <a:prstGeom prst="rect">
              <a:avLst/>
            </a:prstGeom>
            <a:noFill/>
            <a:ln>
              <a:noFill/>
            </a:ln>
          </p:spPr>
        </p:pic>
        <p:pic>
          <p:nvPicPr>
            <p:cNvPr id="676" name="Google Shape;676;p53"/>
            <p:cNvPicPr preferRelativeResize="0"/>
            <p:nvPr/>
          </p:nvPicPr>
          <p:blipFill>
            <a:blip r:embed="rId7">
              <a:alphaModFix/>
            </a:blip>
            <a:stretch>
              <a:fillRect/>
            </a:stretch>
          </p:blipFill>
          <p:spPr>
            <a:xfrm>
              <a:off x="2322925" y="2247025"/>
              <a:ext cx="360000" cy="360000"/>
            </a:xfrm>
            <a:prstGeom prst="rect">
              <a:avLst/>
            </a:prstGeom>
            <a:noFill/>
            <a:ln>
              <a:noFill/>
            </a:ln>
          </p:spPr>
        </p:pic>
        <p:sp>
          <p:nvSpPr>
            <p:cNvPr id="677" name="Google Shape;677;p53"/>
            <p:cNvSpPr/>
            <p:nvPr/>
          </p:nvSpPr>
          <p:spPr>
            <a:xfrm>
              <a:off x="4255450" y="2571750"/>
              <a:ext cx="659100" cy="555000"/>
            </a:xfrm>
            <a:prstGeom prst="rect">
              <a:avLst/>
            </a:prstGeom>
            <a:solidFill>
              <a:srgbClr val="0003FF">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 name="Google Shape;678;p53"/>
          <p:cNvSpPr txBox="1"/>
          <p:nvPr/>
        </p:nvSpPr>
        <p:spPr>
          <a:xfrm>
            <a:off x="652425" y="1175200"/>
            <a:ext cx="44664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roxima Nova"/>
              <a:buChar char="●"/>
            </a:pPr>
            <a:r>
              <a:rPr lang="en-GB">
                <a:latin typeface="Proxima Nova"/>
                <a:ea typeface="Proxima Nova"/>
                <a:cs typeface="Proxima Nova"/>
                <a:sym typeface="Proxima Nova"/>
              </a:rPr>
              <a:t>Specifically for water there was also the need to observe biological properties. Therefore we have added the </a:t>
            </a:r>
            <a:r>
              <a:rPr b="1" lang="en-GB">
                <a:latin typeface="Proxima Nova"/>
                <a:ea typeface="Proxima Nova"/>
                <a:cs typeface="Proxima Nova"/>
                <a:sym typeface="Proxima Nova"/>
              </a:rPr>
              <a:t>BioIndicatorObservation </a:t>
            </a:r>
            <a:r>
              <a:rPr lang="en-GB">
                <a:latin typeface="Proxima Nova"/>
                <a:ea typeface="Proxima Nova"/>
                <a:cs typeface="Proxima Nova"/>
                <a:sym typeface="Proxima Nova"/>
              </a:rPr>
              <a:t>(countObservation) as well as the </a:t>
            </a:r>
            <a:r>
              <a:rPr b="1" lang="en-GB">
                <a:latin typeface="Proxima Nova"/>
                <a:ea typeface="Proxima Nova"/>
                <a:cs typeface="Proxima Nova"/>
                <a:sym typeface="Proxima Nova"/>
              </a:rPr>
              <a:t>BioIndexObservation </a:t>
            </a:r>
            <a:r>
              <a:rPr lang="en-GB">
                <a:latin typeface="Proxima Nova"/>
                <a:ea typeface="Proxima Nova"/>
                <a:cs typeface="Proxima Nova"/>
                <a:sym typeface="Proxima Nova"/>
              </a:rPr>
              <a:t>(Measurement)</a:t>
            </a:r>
            <a:endParaRPr>
              <a:latin typeface="Proxima Nova"/>
              <a:ea typeface="Proxima Nova"/>
              <a:cs typeface="Proxima Nova"/>
              <a:sym typeface="Proxima Nova"/>
            </a:endParaRPr>
          </a:p>
        </p:txBody>
      </p:sp>
      <p:pic>
        <p:nvPicPr>
          <p:cNvPr id="679" name="Google Shape;679;p53"/>
          <p:cNvPicPr preferRelativeResize="0"/>
          <p:nvPr/>
        </p:nvPicPr>
        <p:blipFill rotWithShape="1">
          <a:blip r:embed="rId3">
            <a:alphaModFix/>
          </a:blip>
          <a:srcRect b="20824" l="21038" r="33176" t="24158"/>
          <a:stretch/>
        </p:blipFill>
        <p:spPr>
          <a:xfrm>
            <a:off x="5216675" y="1276675"/>
            <a:ext cx="3797700" cy="3611878"/>
          </a:xfrm>
          <a:prstGeom prst="rect">
            <a:avLst/>
          </a:prstGeom>
          <a:noFill/>
          <a:ln cap="flat" cmpd="sng" w="28575">
            <a:solidFill>
              <a:srgbClr val="FF005E"/>
            </a:solidFill>
            <a:prstDash val="solid"/>
            <a:round/>
            <a:headEnd len="sm" w="sm" type="none"/>
            <a:tailEnd len="sm" w="sm" type="none"/>
          </a:ln>
        </p:spPr>
      </p:pic>
      <p:grpSp>
        <p:nvGrpSpPr>
          <p:cNvPr id="680" name="Google Shape;680;p53"/>
          <p:cNvGrpSpPr/>
          <p:nvPr/>
        </p:nvGrpSpPr>
        <p:grpSpPr>
          <a:xfrm>
            <a:off x="5399475" y="3688700"/>
            <a:ext cx="1256874" cy="940400"/>
            <a:chOff x="3876250" y="3320850"/>
            <a:chExt cx="1256874" cy="940400"/>
          </a:xfrm>
        </p:grpSpPr>
        <p:pic>
          <p:nvPicPr>
            <p:cNvPr id="681" name="Google Shape;681;p53"/>
            <p:cNvPicPr preferRelativeResize="0"/>
            <p:nvPr/>
          </p:nvPicPr>
          <p:blipFill rotWithShape="1">
            <a:blip r:embed="rId8">
              <a:alphaModFix/>
            </a:blip>
            <a:srcRect b="38371" l="65206" r="25020" t="35683"/>
            <a:stretch/>
          </p:blipFill>
          <p:spPr>
            <a:xfrm>
              <a:off x="3940598" y="3320850"/>
              <a:ext cx="893677" cy="417900"/>
            </a:xfrm>
            <a:prstGeom prst="rect">
              <a:avLst/>
            </a:prstGeom>
            <a:noFill/>
            <a:ln>
              <a:noFill/>
            </a:ln>
          </p:spPr>
        </p:pic>
        <p:pic>
          <p:nvPicPr>
            <p:cNvPr id="682" name="Google Shape;682;p53"/>
            <p:cNvPicPr preferRelativeResize="0"/>
            <p:nvPr/>
          </p:nvPicPr>
          <p:blipFill rotWithShape="1">
            <a:blip r:embed="rId8">
              <a:alphaModFix/>
            </a:blip>
            <a:srcRect b="35860" l="85196" r="1058" t="35403"/>
            <a:stretch/>
          </p:blipFill>
          <p:spPr>
            <a:xfrm>
              <a:off x="3876250" y="3798350"/>
              <a:ext cx="1256874" cy="462900"/>
            </a:xfrm>
            <a:prstGeom prst="rect">
              <a:avLst/>
            </a:prstGeom>
            <a:noFill/>
            <a:ln>
              <a:noFill/>
            </a:ln>
          </p:spPr>
        </p:pic>
      </p:grpSp>
      <p:pic>
        <p:nvPicPr>
          <p:cNvPr id="683" name="Google Shape;683;p53"/>
          <p:cNvPicPr preferRelativeResize="0"/>
          <p:nvPr/>
        </p:nvPicPr>
        <p:blipFill>
          <a:blip r:embed="rId9">
            <a:alphaModFix/>
          </a:blip>
          <a:stretch>
            <a:fillRect/>
          </a:stretch>
        </p:blipFill>
        <p:spPr>
          <a:xfrm>
            <a:off x="394650" y="2766900"/>
            <a:ext cx="4624625" cy="21463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54"/>
          <p:cNvSpPr txBox="1"/>
          <p:nvPr/>
        </p:nvSpPr>
        <p:spPr>
          <a:xfrm>
            <a:off x="578100" y="1084800"/>
            <a:ext cx="75345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roxima Nova"/>
              <a:buChar char="●"/>
            </a:pPr>
            <a:r>
              <a:rPr lang="en-GB">
                <a:latin typeface="Proxima Nova"/>
                <a:ea typeface="Proxima Nova"/>
                <a:cs typeface="Proxima Nova"/>
                <a:sym typeface="Proxima Nova"/>
              </a:rPr>
              <a:t>Does SpatialSamplingFeature suffice as a SamplingFeature for AirQuality or do we also need Specimen?</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GB">
                <a:latin typeface="Proxima Nova"/>
                <a:ea typeface="Proxima Nova"/>
                <a:cs typeface="Proxima Nova"/>
                <a:sym typeface="Proxima Nova"/>
              </a:rPr>
              <a:t>Research What is water quality?</a:t>
            </a:r>
            <a:endParaRPr>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n-GB">
                <a:latin typeface="Proxima Nova"/>
                <a:ea typeface="Proxima Nova"/>
                <a:cs typeface="Proxima Nova"/>
                <a:sym typeface="Proxima Nova"/>
              </a:rPr>
              <a:t>Remove fitness for purpose from the model. Indicators are potentially indicators for different kinds of ‘quality’. For example pH can be important for drinkability of water as well as for fishing</a:t>
            </a:r>
            <a:endParaRPr>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n-GB">
                <a:latin typeface="Proxima Nova"/>
                <a:ea typeface="Proxima Nova"/>
                <a:cs typeface="Proxima Nova"/>
                <a:sym typeface="Proxima Nova"/>
              </a:rPr>
              <a:t>Focus of this Applicationprofile is mainly the environmental aspects and therefore adding biological indicators are needed</a:t>
            </a:r>
            <a:br>
              <a:rPr lang="en-GB">
                <a:latin typeface="Proxima Nova"/>
                <a:ea typeface="Proxima Nova"/>
                <a:cs typeface="Proxima Nova"/>
                <a:sym typeface="Proxima Nova"/>
              </a:rPr>
            </a:b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GB">
                <a:latin typeface="Proxima Nova"/>
                <a:ea typeface="Proxima Nova"/>
                <a:cs typeface="Proxima Nova"/>
                <a:sym typeface="Proxima Nova"/>
              </a:rPr>
              <a:t>Emissiepunten: Do we solve emission points by being able to refer to contaminated water or air</a:t>
            </a:r>
            <a:endParaRPr>
              <a:latin typeface="Proxima Nova"/>
              <a:ea typeface="Proxima Nova"/>
              <a:cs typeface="Proxima Nova"/>
              <a:sym typeface="Proxima Nova"/>
            </a:endParaRPr>
          </a:p>
        </p:txBody>
      </p:sp>
      <p:sp>
        <p:nvSpPr>
          <p:cNvPr id="689" name="Google Shape;689;p54"/>
          <p:cNvSpPr txBox="1"/>
          <p:nvPr/>
        </p:nvSpPr>
        <p:spPr>
          <a:xfrm>
            <a:off x="628651" y="273845"/>
            <a:ext cx="7886700" cy="6618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GB" sz="3200"/>
              <a:t>Open Questions</a:t>
            </a:r>
            <a:endParaRPr b="1" i="0" sz="3200" u="none" cap="none" strike="noStrike">
              <a:solidFill>
                <a:srgbClr val="000000"/>
              </a:solidFill>
              <a:latin typeface="Arial"/>
              <a:ea typeface="Arial"/>
              <a:cs typeface="Arial"/>
              <a:sym typeface="Arial"/>
            </a:endParaRPr>
          </a:p>
        </p:txBody>
      </p:sp>
      <p:sp>
        <p:nvSpPr>
          <p:cNvPr id="690" name="Google Shape;690;p54"/>
          <p:cNvSpPr/>
          <p:nvPr/>
        </p:nvSpPr>
        <p:spPr>
          <a:xfrm rot="2323048">
            <a:off x="7348262" y="209156"/>
            <a:ext cx="2700324" cy="347034"/>
          </a:xfrm>
          <a:prstGeom prst="rect">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lt1"/>
                </a:solidFill>
              </a:rPr>
              <a:t>To Do</a:t>
            </a:r>
            <a:endParaRPr b="1">
              <a:solidFill>
                <a:schemeClr val="lt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55"/>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p>
            <a:pPr indent="0" lvl="0" marL="0" rtl="0" algn="r">
              <a:lnSpc>
                <a:spcPct val="102702"/>
              </a:lnSpc>
              <a:spcBef>
                <a:spcPts val="0"/>
              </a:spcBef>
              <a:spcAft>
                <a:spcPts val="0"/>
              </a:spcAft>
              <a:buSzPts val="3700"/>
              <a:buNone/>
            </a:pPr>
            <a:r>
              <a:rPr lang="en-GB"/>
              <a:t>Exercise Attributes</a:t>
            </a:r>
            <a:endParaRPr/>
          </a:p>
        </p:txBody>
      </p:sp>
      <p:sp>
        <p:nvSpPr>
          <p:cNvPr id="696" name="Google Shape;696;p55"/>
          <p:cNvSpPr txBox="1"/>
          <p:nvPr>
            <p:ph idx="1" type="subTitle"/>
          </p:nvPr>
        </p:nvSpPr>
        <p:spPr>
          <a:xfrm>
            <a:off x="1813994" y="3848751"/>
            <a:ext cx="6858000" cy="1241700"/>
          </a:xfrm>
          <a:prstGeom prst="rect">
            <a:avLst/>
          </a:prstGeom>
          <a:noFill/>
          <a:ln>
            <a:noFill/>
          </a:ln>
        </p:spPr>
        <p:txBody>
          <a:bodyPr anchorCtr="0" anchor="t" bIns="91425" lIns="91425" spcFirstLastPara="1" rIns="91425" wrap="square" tIns="91425">
            <a:noAutofit/>
          </a:bodyPr>
          <a:lstStyle/>
          <a:p>
            <a:pPr indent="0" lvl="0" marL="0" rtl="0" algn="r">
              <a:lnSpc>
                <a:spcPct val="90000"/>
              </a:lnSpc>
              <a:spcBef>
                <a:spcPts val="300"/>
              </a:spcBef>
              <a:spcAft>
                <a:spcPts val="0"/>
              </a:spcAft>
              <a:buSzPts val="1980"/>
              <a:buNone/>
            </a:pPr>
            <a:r>
              <a:t/>
            </a:r>
            <a:endParaRPr sz="1400">
              <a:solidFill>
                <a:srgbClr val="4C4C4C"/>
              </a:solidFill>
            </a:endParaRPr>
          </a:p>
        </p:txBody>
      </p:sp>
      <p:sp>
        <p:nvSpPr>
          <p:cNvPr id="697" name="Google Shape;697;p55"/>
          <p:cNvSpPr/>
          <p:nvPr/>
        </p:nvSpPr>
        <p:spPr>
          <a:xfrm>
            <a:off x="-3133" y="782"/>
            <a:ext cx="3288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56"/>
          <p:cNvSpPr txBox="1"/>
          <p:nvPr/>
        </p:nvSpPr>
        <p:spPr>
          <a:xfrm>
            <a:off x="628651" y="273845"/>
            <a:ext cx="7886700" cy="6618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GB" sz="3200"/>
              <a:t>Mural </a:t>
            </a:r>
            <a:r>
              <a:rPr b="1" lang="en-GB" sz="3200"/>
              <a:t>Brainstorming: Attributes (60’)</a:t>
            </a:r>
            <a:endParaRPr b="1" i="0" sz="3200" u="none" cap="none" strike="noStrike">
              <a:solidFill>
                <a:srgbClr val="000000"/>
              </a:solidFill>
              <a:latin typeface="Arial"/>
              <a:ea typeface="Arial"/>
              <a:cs typeface="Arial"/>
              <a:sym typeface="Arial"/>
            </a:endParaRPr>
          </a:p>
        </p:txBody>
      </p:sp>
      <p:sp>
        <p:nvSpPr>
          <p:cNvPr id="703" name="Google Shape;703;p56"/>
          <p:cNvSpPr txBox="1"/>
          <p:nvPr/>
        </p:nvSpPr>
        <p:spPr>
          <a:xfrm>
            <a:off x="540125" y="1026850"/>
            <a:ext cx="3098400" cy="32016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Proxima Nova"/>
              <a:buChar char="●"/>
            </a:pPr>
            <a:r>
              <a:rPr lang="en-GB">
                <a:latin typeface="Proxima Nova"/>
                <a:ea typeface="Proxima Nova"/>
                <a:cs typeface="Proxima Nova"/>
                <a:sym typeface="Proxima Nova"/>
              </a:rPr>
              <a:t>In this exercise we would like to capture your input on attributes for the Core - Air - Water models</a:t>
            </a:r>
            <a:br>
              <a:rPr lang="en-GB">
                <a:latin typeface="Proxima Nova"/>
                <a:ea typeface="Proxima Nova"/>
                <a:cs typeface="Proxima Nova"/>
                <a:sym typeface="Proxima Nova"/>
              </a:rPr>
            </a:br>
            <a:endParaRPr>
              <a:latin typeface="Proxima Nova"/>
              <a:ea typeface="Proxima Nova"/>
              <a:cs typeface="Proxima Nova"/>
              <a:sym typeface="Proxima Nova"/>
            </a:endParaRPr>
          </a:p>
          <a:p>
            <a:pPr indent="-317500" lvl="0" marL="457200" rtl="0" algn="just">
              <a:spcBef>
                <a:spcPts val="0"/>
              </a:spcBef>
              <a:spcAft>
                <a:spcPts val="0"/>
              </a:spcAft>
              <a:buSzPts val="1400"/>
              <a:buFont typeface="Proxima Nova"/>
              <a:buChar char="●"/>
            </a:pPr>
            <a:r>
              <a:rPr lang="en-GB">
                <a:latin typeface="Proxima Nova"/>
                <a:ea typeface="Proxima Nova"/>
                <a:cs typeface="Proxima Nova"/>
                <a:sym typeface="Proxima Nova"/>
              </a:rPr>
              <a:t>You will be able to add post-its for each of the classes with suggestions for attributes (adding or removing existing attributes)</a:t>
            </a:r>
            <a:br>
              <a:rPr lang="en-GB">
                <a:latin typeface="Proxima Nova"/>
                <a:ea typeface="Proxima Nova"/>
                <a:cs typeface="Proxima Nova"/>
                <a:sym typeface="Proxima Nova"/>
              </a:rPr>
            </a:br>
            <a:endParaRPr>
              <a:latin typeface="Proxima Nova"/>
              <a:ea typeface="Proxima Nova"/>
              <a:cs typeface="Proxima Nova"/>
              <a:sym typeface="Proxima Nova"/>
            </a:endParaRPr>
          </a:p>
          <a:p>
            <a:pPr indent="-317500" lvl="0" marL="457200" rtl="0" algn="just">
              <a:spcBef>
                <a:spcPts val="0"/>
              </a:spcBef>
              <a:spcAft>
                <a:spcPts val="0"/>
              </a:spcAft>
              <a:buSzPts val="1400"/>
              <a:buFont typeface="Proxima Nova"/>
              <a:buChar char="●"/>
            </a:pPr>
            <a:r>
              <a:rPr lang="en-GB">
                <a:latin typeface="Proxima Nova"/>
                <a:ea typeface="Proxima Nova"/>
                <a:cs typeface="Proxima Nova"/>
                <a:sym typeface="Proxima Nova"/>
              </a:rPr>
              <a:t>You will also be able to add questions to specific classes if relevant</a:t>
            </a:r>
            <a:endParaRPr>
              <a:latin typeface="Proxima Nova"/>
              <a:ea typeface="Proxima Nova"/>
              <a:cs typeface="Proxima Nova"/>
              <a:sym typeface="Proxima Nova"/>
            </a:endParaRPr>
          </a:p>
        </p:txBody>
      </p:sp>
      <p:pic>
        <p:nvPicPr>
          <p:cNvPr id="704" name="Google Shape;704;p56"/>
          <p:cNvPicPr preferRelativeResize="0"/>
          <p:nvPr/>
        </p:nvPicPr>
        <p:blipFill>
          <a:blip r:embed="rId3">
            <a:alphaModFix/>
          </a:blip>
          <a:stretch>
            <a:fillRect/>
          </a:stretch>
        </p:blipFill>
        <p:spPr>
          <a:xfrm>
            <a:off x="3786275" y="935650"/>
            <a:ext cx="5210225" cy="390642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57"/>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p>
            <a:pPr indent="0" lvl="0" marL="0" rtl="0" algn="r">
              <a:lnSpc>
                <a:spcPct val="102702"/>
              </a:lnSpc>
              <a:spcBef>
                <a:spcPts val="0"/>
              </a:spcBef>
              <a:spcAft>
                <a:spcPts val="0"/>
              </a:spcAft>
              <a:buSzPts val="3700"/>
              <a:buNone/>
            </a:pPr>
            <a:r>
              <a:rPr lang="en-GB"/>
              <a:t>Definitions</a:t>
            </a:r>
            <a:endParaRPr/>
          </a:p>
        </p:txBody>
      </p:sp>
      <p:sp>
        <p:nvSpPr>
          <p:cNvPr id="710" name="Google Shape;710;p57"/>
          <p:cNvSpPr txBox="1"/>
          <p:nvPr>
            <p:ph idx="1" type="subTitle"/>
          </p:nvPr>
        </p:nvSpPr>
        <p:spPr>
          <a:xfrm>
            <a:off x="1813994" y="3848751"/>
            <a:ext cx="6858000" cy="1241700"/>
          </a:xfrm>
          <a:prstGeom prst="rect">
            <a:avLst/>
          </a:prstGeom>
          <a:noFill/>
          <a:ln>
            <a:noFill/>
          </a:ln>
        </p:spPr>
        <p:txBody>
          <a:bodyPr anchorCtr="0" anchor="t" bIns="91425" lIns="91425" spcFirstLastPara="1" rIns="91425" wrap="square" tIns="91425">
            <a:noAutofit/>
          </a:bodyPr>
          <a:lstStyle/>
          <a:p>
            <a:pPr indent="0" lvl="0" marL="0" rtl="0" algn="r">
              <a:lnSpc>
                <a:spcPct val="90000"/>
              </a:lnSpc>
              <a:spcBef>
                <a:spcPts val="300"/>
              </a:spcBef>
              <a:spcAft>
                <a:spcPts val="0"/>
              </a:spcAft>
              <a:buSzPts val="1980"/>
              <a:buNone/>
            </a:pPr>
            <a:r>
              <a:t/>
            </a:r>
            <a:endParaRPr sz="1400">
              <a:solidFill>
                <a:srgbClr val="4C4C4C"/>
              </a:solidFill>
            </a:endParaRPr>
          </a:p>
        </p:txBody>
      </p:sp>
      <p:sp>
        <p:nvSpPr>
          <p:cNvPr id="711" name="Google Shape;711;p57"/>
          <p:cNvSpPr/>
          <p:nvPr/>
        </p:nvSpPr>
        <p:spPr>
          <a:xfrm>
            <a:off x="-3133" y="782"/>
            <a:ext cx="3288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58"/>
          <p:cNvSpPr txBox="1"/>
          <p:nvPr/>
        </p:nvSpPr>
        <p:spPr>
          <a:xfrm>
            <a:off x="628651" y="273845"/>
            <a:ext cx="7886700" cy="6618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GB" sz="3200" u="sng">
                <a:solidFill>
                  <a:schemeClr val="hlink"/>
                </a:solidFill>
                <a:hlinkClick r:id="rId3"/>
              </a:rPr>
              <a:t>Definiti</a:t>
            </a:r>
            <a:r>
              <a:rPr b="1" lang="en-GB" sz="3200" u="sng">
                <a:solidFill>
                  <a:schemeClr val="hlink"/>
                </a:solidFill>
                <a:hlinkClick r:id="rId4"/>
              </a:rPr>
              <a:t>ons</a:t>
            </a:r>
            <a:endParaRPr b="1" i="0" sz="3200" u="none" cap="none" strike="noStrike">
              <a:solidFill>
                <a:srgbClr val="000000"/>
              </a:solidFill>
              <a:latin typeface="Arial"/>
              <a:ea typeface="Arial"/>
              <a:cs typeface="Arial"/>
              <a:sym typeface="Arial"/>
            </a:endParaRPr>
          </a:p>
        </p:txBody>
      </p:sp>
      <p:pic>
        <p:nvPicPr>
          <p:cNvPr id="717" name="Google Shape;717;p58"/>
          <p:cNvPicPr preferRelativeResize="0"/>
          <p:nvPr/>
        </p:nvPicPr>
        <p:blipFill>
          <a:blip r:embed="rId5">
            <a:alphaModFix/>
          </a:blip>
          <a:stretch>
            <a:fillRect/>
          </a:stretch>
        </p:blipFill>
        <p:spPr>
          <a:xfrm>
            <a:off x="2287172" y="935662"/>
            <a:ext cx="4569675" cy="2742925"/>
          </a:xfrm>
          <a:prstGeom prst="rect">
            <a:avLst/>
          </a:prstGeom>
          <a:noFill/>
          <a:ln>
            <a:noFill/>
          </a:ln>
        </p:spPr>
      </p:pic>
      <p:sp>
        <p:nvSpPr>
          <p:cNvPr id="718" name="Google Shape;718;p58"/>
          <p:cNvSpPr txBox="1"/>
          <p:nvPr/>
        </p:nvSpPr>
        <p:spPr>
          <a:xfrm>
            <a:off x="791250" y="3734775"/>
            <a:ext cx="4152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roxima Nova"/>
                <a:ea typeface="Proxima Nova"/>
                <a:cs typeface="Proxima Nova"/>
                <a:sym typeface="Proxima Nova"/>
              </a:rPr>
              <a:t>Definitions have been added for a couple of weeks to Github and no issues have been logged for any of the definitions yet. Can we assume that the definitions for the main classes are accepted by the group? </a:t>
            </a:r>
            <a:endParaRPr>
              <a:latin typeface="Proxima Nova"/>
              <a:ea typeface="Proxima Nova"/>
              <a:cs typeface="Proxima Nova"/>
              <a:sym typeface="Proxima Nova"/>
            </a:endParaRPr>
          </a:p>
        </p:txBody>
      </p:sp>
      <p:sp>
        <p:nvSpPr>
          <p:cNvPr id="719" name="Google Shape;719;p58"/>
          <p:cNvSpPr/>
          <p:nvPr/>
        </p:nvSpPr>
        <p:spPr>
          <a:xfrm>
            <a:off x="6353175" y="883100"/>
            <a:ext cx="585900" cy="2851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8"/>
          <p:cNvSpPr txBox="1"/>
          <p:nvPr/>
        </p:nvSpPr>
        <p:spPr>
          <a:xfrm>
            <a:off x="6939075" y="2108900"/>
            <a:ext cx="184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0000"/>
                </a:solidFill>
                <a:latin typeface="Proxima Nova"/>
                <a:ea typeface="Proxima Nova"/>
                <a:cs typeface="Proxima Nova"/>
                <a:sym typeface="Proxima Nova"/>
              </a:rPr>
              <a:t>Origin of </a:t>
            </a:r>
            <a:r>
              <a:rPr lang="en-GB">
                <a:solidFill>
                  <a:srgbClr val="FF0000"/>
                </a:solidFill>
                <a:latin typeface="Proxima Nova"/>
                <a:ea typeface="Proxima Nova"/>
                <a:cs typeface="Proxima Nova"/>
                <a:sym typeface="Proxima Nova"/>
              </a:rPr>
              <a:t>definition</a:t>
            </a:r>
            <a:endParaRPr>
              <a:solidFill>
                <a:srgbClr val="FF0000"/>
              </a:solidFill>
              <a:latin typeface="Proxima Nova"/>
              <a:ea typeface="Proxima Nova"/>
              <a:cs typeface="Proxima Nova"/>
              <a:sym typeface="Proxima Nova"/>
            </a:endParaRPr>
          </a:p>
        </p:txBody>
      </p:sp>
      <p:grpSp>
        <p:nvGrpSpPr>
          <p:cNvPr id="721" name="Google Shape;721;p58"/>
          <p:cNvGrpSpPr/>
          <p:nvPr/>
        </p:nvGrpSpPr>
        <p:grpSpPr>
          <a:xfrm>
            <a:off x="5404212" y="4072766"/>
            <a:ext cx="3111125" cy="435292"/>
            <a:chOff x="5272500" y="3774791"/>
            <a:chExt cx="3111125" cy="435292"/>
          </a:xfrm>
        </p:grpSpPr>
        <p:sp>
          <p:nvSpPr>
            <p:cNvPr id="722" name="Google Shape;722;p58"/>
            <p:cNvSpPr txBox="1"/>
            <p:nvPr/>
          </p:nvSpPr>
          <p:spPr>
            <a:xfrm>
              <a:off x="5756225" y="3792350"/>
              <a:ext cx="2627400" cy="400200"/>
            </a:xfrm>
            <a:prstGeom prst="rect">
              <a:avLst/>
            </a:prstGeom>
            <a:solidFill>
              <a:schemeClr val="accent1"/>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GB"/>
                <a:t>Do you agree or disagree?</a:t>
              </a:r>
              <a:endParaRPr/>
            </a:p>
          </p:txBody>
        </p:sp>
        <p:pic>
          <p:nvPicPr>
            <p:cNvPr id="723" name="Google Shape;723;p58"/>
            <p:cNvPicPr preferRelativeResize="0"/>
            <p:nvPr/>
          </p:nvPicPr>
          <p:blipFill>
            <a:blip r:embed="rId6">
              <a:alphaModFix/>
            </a:blip>
            <a:stretch>
              <a:fillRect/>
            </a:stretch>
          </p:blipFill>
          <p:spPr>
            <a:xfrm>
              <a:off x="5272500" y="3774791"/>
              <a:ext cx="435300" cy="435292"/>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59"/>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p>
            <a:pPr indent="0" lvl="0" marL="0" rtl="0" algn="r">
              <a:lnSpc>
                <a:spcPct val="102702"/>
              </a:lnSpc>
              <a:spcBef>
                <a:spcPts val="0"/>
              </a:spcBef>
              <a:spcAft>
                <a:spcPts val="0"/>
              </a:spcAft>
              <a:buSzPts val="3700"/>
              <a:buNone/>
            </a:pPr>
            <a:r>
              <a:rPr lang="en-GB"/>
              <a:t>Next steps</a:t>
            </a:r>
            <a:endParaRPr/>
          </a:p>
        </p:txBody>
      </p:sp>
      <p:sp>
        <p:nvSpPr>
          <p:cNvPr id="729" name="Google Shape;729;p59"/>
          <p:cNvSpPr txBox="1"/>
          <p:nvPr>
            <p:ph idx="1" type="subTitle"/>
          </p:nvPr>
        </p:nvSpPr>
        <p:spPr>
          <a:xfrm>
            <a:off x="1813994" y="3848751"/>
            <a:ext cx="6858000" cy="1241700"/>
          </a:xfrm>
          <a:prstGeom prst="rect">
            <a:avLst/>
          </a:prstGeom>
          <a:noFill/>
          <a:ln>
            <a:noFill/>
          </a:ln>
        </p:spPr>
        <p:txBody>
          <a:bodyPr anchorCtr="0" anchor="t" bIns="91425" lIns="91425" spcFirstLastPara="1" rIns="91425" wrap="square" tIns="91425">
            <a:noAutofit/>
          </a:bodyPr>
          <a:lstStyle/>
          <a:p>
            <a:pPr indent="0" lvl="0" marL="0" rtl="0" algn="r">
              <a:lnSpc>
                <a:spcPct val="90000"/>
              </a:lnSpc>
              <a:spcBef>
                <a:spcPts val="300"/>
              </a:spcBef>
              <a:spcAft>
                <a:spcPts val="0"/>
              </a:spcAft>
              <a:buSzPts val="1980"/>
              <a:buNone/>
            </a:pPr>
            <a:r>
              <a:t/>
            </a:r>
            <a:endParaRPr sz="1400">
              <a:solidFill>
                <a:srgbClr val="4C4C4C"/>
              </a:solidFill>
            </a:endParaRPr>
          </a:p>
        </p:txBody>
      </p:sp>
      <p:sp>
        <p:nvSpPr>
          <p:cNvPr id="730" name="Google Shape;730;p59"/>
          <p:cNvSpPr/>
          <p:nvPr/>
        </p:nvSpPr>
        <p:spPr>
          <a:xfrm>
            <a:off x="-3133" y="782"/>
            <a:ext cx="3288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60"/>
          <p:cNvSpPr txBox="1"/>
          <p:nvPr/>
        </p:nvSpPr>
        <p:spPr>
          <a:xfrm>
            <a:off x="411375" y="1513350"/>
            <a:ext cx="4017000" cy="19086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en-GB" sz="1200"/>
              <a:t>Generate specs as soon as possible &amp; forward url</a:t>
            </a:r>
            <a:endParaRPr sz="1200"/>
          </a:p>
          <a:p>
            <a:pPr indent="-304800" lvl="1" marL="914400" rtl="0" algn="l">
              <a:spcBef>
                <a:spcPts val="0"/>
              </a:spcBef>
              <a:spcAft>
                <a:spcPts val="0"/>
              </a:spcAft>
              <a:buSzPts val="1200"/>
              <a:buChar char="➜"/>
            </a:pPr>
            <a:r>
              <a:rPr lang="en-GB" sz="1200"/>
              <a:t>Please provide input on the specs one Github by adding an ‘issue’ </a:t>
            </a:r>
            <a:endParaRPr sz="1200"/>
          </a:p>
          <a:p>
            <a:pPr indent="-304800" lvl="1" marL="914400" rtl="0" algn="l">
              <a:spcBef>
                <a:spcPts val="0"/>
              </a:spcBef>
              <a:spcAft>
                <a:spcPts val="0"/>
              </a:spcAft>
              <a:buSzPts val="1200"/>
              <a:buChar char="➜"/>
            </a:pPr>
            <a:r>
              <a:rPr lang="en-GB" sz="1200"/>
              <a:t>Will be used as input for TW4</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Char char="●"/>
            </a:pPr>
            <a:r>
              <a:rPr lang="en-GB" sz="1200"/>
              <a:t>Section on technical implementation</a:t>
            </a:r>
            <a:endParaRPr sz="1200"/>
          </a:p>
          <a:p>
            <a:pPr indent="-317500" lvl="1" marL="914400" rtl="0" algn="l">
              <a:spcBef>
                <a:spcPts val="0"/>
              </a:spcBef>
              <a:spcAft>
                <a:spcPts val="0"/>
              </a:spcAft>
              <a:buSzPts val="1400"/>
              <a:buFont typeface="Proxima Nova"/>
              <a:buChar char="➜"/>
            </a:pPr>
            <a:r>
              <a:rPr lang="en-GB">
                <a:latin typeface="Proxima Nova"/>
                <a:ea typeface="Proxima Nova"/>
                <a:cs typeface="Proxima Nova"/>
                <a:sym typeface="Proxima Nova"/>
              </a:rPr>
              <a:t>Json-ld schema (een technische)</a:t>
            </a:r>
            <a:endParaRPr>
              <a:latin typeface="Proxima Nova"/>
              <a:ea typeface="Proxima Nova"/>
              <a:cs typeface="Proxima Nova"/>
              <a:sym typeface="Proxima Nova"/>
            </a:endParaRPr>
          </a:p>
          <a:p>
            <a:pPr indent="-304800" lvl="1" marL="914400" rtl="0" algn="l">
              <a:spcBef>
                <a:spcPts val="0"/>
              </a:spcBef>
              <a:spcAft>
                <a:spcPts val="0"/>
              </a:spcAft>
              <a:buSzPts val="1200"/>
              <a:buChar char="➜"/>
            </a:pPr>
            <a:r>
              <a:rPr lang="en-GB">
                <a:latin typeface="Proxima Nova"/>
                <a:ea typeface="Proxima Nova"/>
                <a:cs typeface="Proxima Nova"/>
                <a:sym typeface="Proxima Nova"/>
              </a:rPr>
              <a:t>Ngsi-ld</a:t>
            </a:r>
            <a:endParaRPr sz="1200"/>
          </a:p>
          <a:p>
            <a:pPr indent="0" lvl="0" marL="0" rtl="0" algn="l">
              <a:spcBef>
                <a:spcPts val="0"/>
              </a:spcBef>
              <a:spcAft>
                <a:spcPts val="0"/>
              </a:spcAft>
              <a:buNone/>
            </a:pPr>
            <a:r>
              <a:t/>
            </a:r>
            <a:endParaRPr sz="1200"/>
          </a:p>
        </p:txBody>
      </p:sp>
      <p:sp>
        <p:nvSpPr>
          <p:cNvPr id="736" name="Google Shape;736;p60"/>
          <p:cNvSpPr txBox="1"/>
          <p:nvPr/>
        </p:nvSpPr>
        <p:spPr>
          <a:xfrm>
            <a:off x="628650" y="273850"/>
            <a:ext cx="82596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lang="en-GB" sz="2900"/>
              <a:t>Next Steps</a:t>
            </a:r>
            <a:endParaRPr i="1" u="none" cap="none" strike="noStrike">
              <a:solidFill>
                <a:srgbClr val="000000"/>
              </a:solidFill>
            </a:endParaRPr>
          </a:p>
        </p:txBody>
      </p:sp>
      <p:pic>
        <p:nvPicPr>
          <p:cNvPr id="737" name="Google Shape;737;p60"/>
          <p:cNvPicPr preferRelativeResize="0"/>
          <p:nvPr/>
        </p:nvPicPr>
        <p:blipFill>
          <a:blip r:embed="rId3">
            <a:alphaModFix/>
          </a:blip>
          <a:stretch>
            <a:fillRect/>
          </a:stretch>
        </p:blipFill>
        <p:spPr>
          <a:xfrm>
            <a:off x="2219775" y="979987"/>
            <a:ext cx="400200" cy="400200"/>
          </a:xfrm>
          <a:prstGeom prst="rect">
            <a:avLst/>
          </a:prstGeom>
          <a:noFill/>
          <a:ln>
            <a:noFill/>
          </a:ln>
        </p:spPr>
      </p:pic>
      <p:pic>
        <p:nvPicPr>
          <p:cNvPr id="738" name="Google Shape;738;p60"/>
          <p:cNvPicPr preferRelativeResize="0"/>
          <p:nvPr/>
        </p:nvPicPr>
        <p:blipFill rotWithShape="1">
          <a:blip r:embed="rId4">
            <a:alphaModFix amt="43000"/>
          </a:blip>
          <a:srcRect b="23489" l="46464" r="7071" t="24242"/>
          <a:stretch/>
        </p:blipFill>
        <p:spPr>
          <a:xfrm>
            <a:off x="4572000" y="0"/>
            <a:ext cx="4572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5"/>
          <p:cNvSpPr txBox="1"/>
          <p:nvPr/>
        </p:nvSpPr>
        <p:spPr>
          <a:xfrm>
            <a:off x="792150" y="273850"/>
            <a:ext cx="77232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GB" sz="3200" u="none" cap="none" strike="noStrike">
                <a:solidFill>
                  <a:srgbClr val="000000"/>
                </a:solidFill>
                <a:latin typeface="Arial"/>
                <a:ea typeface="Arial"/>
                <a:cs typeface="Arial"/>
                <a:sym typeface="Arial"/>
              </a:rPr>
              <a:t>Practicalities</a:t>
            </a:r>
            <a:endParaRPr/>
          </a:p>
        </p:txBody>
      </p:sp>
      <p:sp>
        <p:nvSpPr>
          <p:cNvPr id="177" name="Google Shape;177;p25"/>
          <p:cNvSpPr/>
          <p:nvPr/>
        </p:nvSpPr>
        <p:spPr>
          <a:xfrm>
            <a:off x="792150" y="1012150"/>
            <a:ext cx="3861600" cy="192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r>
              <a:t/>
            </a:r>
            <a:endParaRPr/>
          </a:p>
        </p:txBody>
      </p:sp>
      <p:sp>
        <p:nvSpPr>
          <p:cNvPr id="178" name="Google Shape;178;p25"/>
          <p:cNvSpPr/>
          <p:nvPr/>
        </p:nvSpPr>
        <p:spPr>
          <a:xfrm>
            <a:off x="792150" y="2936350"/>
            <a:ext cx="3861600" cy="19242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5"/>
          <p:cNvSpPr/>
          <p:nvPr/>
        </p:nvSpPr>
        <p:spPr>
          <a:xfrm>
            <a:off x="4653750" y="1012150"/>
            <a:ext cx="3861600" cy="19242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5"/>
          <p:cNvSpPr/>
          <p:nvPr/>
        </p:nvSpPr>
        <p:spPr>
          <a:xfrm>
            <a:off x="4653750" y="2936350"/>
            <a:ext cx="3861600" cy="192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5"/>
          <p:cNvSpPr/>
          <p:nvPr/>
        </p:nvSpPr>
        <p:spPr>
          <a:xfrm>
            <a:off x="929475" y="1171275"/>
            <a:ext cx="2733900" cy="1593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GB" sz="1600">
                <a:solidFill>
                  <a:schemeClr val="dk1"/>
                </a:solidFill>
              </a:rPr>
              <a:t>Audience sound is </a:t>
            </a:r>
            <a:r>
              <a:rPr b="1" lang="en-GB" sz="1600">
                <a:solidFill>
                  <a:schemeClr val="dk1"/>
                </a:solidFill>
              </a:rPr>
              <a:t>muted </a:t>
            </a:r>
            <a:r>
              <a:rPr lang="en-GB" sz="1600">
                <a:solidFill>
                  <a:schemeClr val="dk1"/>
                </a:solidFill>
              </a:rPr>
              <a:t>by default</a:t>
            </a:r>
            <a:endParaRPr/>
          </a:p>
        </p:txBody>
      </p:sp>
      <p:sp>
        <p:nvSpPr>
          <p:cNvPr id="182" name="Google Shape;182;p25"/>
          <p:cNvSpPr/>
          <p:nvPr/>
        </p:nvSpPr>
        <p:spPr>
          <a:xfrm>
            <a:off x="929475" y="3101500"/>
            <a:ext cx="2733900" cy="1593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800">
                <a:solidFill>
                  <a:srgbClr val="FFFFFF"/>
                </a:solidFill>
              </a:rPr>
              <a:t>Questions, comments and suggestions can be communicated via the </a:t>
            </a:r>
            <a:r>
              <a:rPr b="1" lang="en-GB" sz="1800">
                <a:solidFill>
                  <a:srgbClr val="FFFFFF"/>
                </a:solidFill>
              </a:rPr>
              <a:t>chat </a:t>
            </a:r>
            <a:r>
              <a:rPr lang="en-GB" sz="1800">
                <a:solidFill>
                  <a:srgbClr val="FFFFFF"/>
                </a:solidFill>
              </a:rPr>
              <a:t>function. Interaction is encouraged!</a:t>
            </a:r>
            <a:endParaRPr>
              <a:solidFill>
                <a:srgbClr val="FFFFFF"/>
              </a:solidFill>
            </a:endParaRPr>
          </a:p>
        </p:txBody>
      </p:sp>
      <p:sp>
        <p:nvSpPr>
          <p:cNvPr id="183" name="Google Shape;183;p25"/>
          <p:cNvSpPr/>
          <p:nvPr/>
        </p:nvSpPr>
        <p:spPr>
          <a:xfrm>
            <a:off x="5581500" y="1177300"/>
            <a:ext cx="2733900" cy="1593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GB" sz="1600">
                <a:solidFill>
                  <a:srgbClr val="FFFFFF"/>
                </a:solidFill>
              </a:rPr>
              <a:t>Use your </a:t>
            </a:r>
            <a:r>
              <a:rPr b="1" lang="en-GB" sz="1600">
                <a:solidFill>
                  <a:srgbClr val="FFFFFF"/>
                </a:solidFill>
              </a:rPr>
              <a:t>hand </a:t>
            </a:r>
            <a:r>
              <a:rPr lang="en-GB" sz="1600">
                <a:solidFill>
                  <a:srgbClr val="FFFFFF"/>
                </a:solidFill>
              </a:rPr>
              <a:t>if you want to say something. </a:t>
            </a:r>
            <a:r>
              <a:rPr lang="en-GB" sz="1800">
                <a:solidFill>
                  <a:schemeClr val="lt1"/>
                </a:solidFill>
              </a:rPr>
              <a:t>Interaction is encouraged!</a:t>
            </a:r>
            <a:endParaRPr sz="1600">
              <a:solidFill>
                <a:srgbClr val="FFFFFF"/>
              </a:solidFill>
            </a:endParaRPr>
          </a:p>
        </p:txBody>
      </p:sp>
      <p:sp>
        <p:nvSpPr>
          <p:cNvPr id="184" name="Google Shape;184;p25"/>
          <p:cNvSpPr/>
          <p:nvPr/>
        </p:nvSpPr>
        <p:spPr>
          <a:xfrm>
            <a:off x="5581500" y="3101500"/>
            <a:ext cx="2733900" cy="1593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GB" sz="1600">
                <a:solidFill>
                  <a:schemeClr val="dk1"/>
                </a:solidFill>
              </a:rPr>
              <a:t>yes/no questions</a:t>
            </a:r>
            <a:r>
              <a:rPr lang="en-GB" sz="1600">
                <a:solidFill>
                  <a:schemeClr val="dk1"/>
                </a:solidFill>
              </a:rPr>
              <a:t> can be answered via chat:</a:t>
            </a:r>
            <a:endParaRPr sz="1600">
              <a:solidFill>
                <a:schemeClr val="dk1"/>
              </a:solidFill>
            </a:endParaRPr>
          </a:p>
          <a:p>
            <a:pPr indent="0" lvl="0" marL="0" marR="0" rtl="0" algn="ctr">
              <a:lnSpc>
                <a:spcPct val="100000"/>
              </a:lnSpc>
              <a:spcBef>
                <a:spcPts val="0"/>
              </a:spcBef>
              <a:spcAft>
                <a:spcPts val="0"/>
              </a:spcAft>
              <a:buNone/>
            </a:pPr>
            <a:r>
              <a:t/>
            </a:r>
            <a:endParaRPr sz="1600">
              <a:solidFill>
                <a:schemeClr val="dk1"/>
              </a:solidFill>
            </a:endParaRPr>
          </a:p>
          <a:p>
            <a:pPr indent="0" lvl="0" marL="0" marR="0" rtl="0" algn="ctr">
              <a:lnSpc>
                <a:spcPct val="100000"/>
              </a:lnSpc>
              <a:spcBef>
                <a:spcPts val="0"/>
              </a:spcBef>
              <a:spcAft>
                <a:spcPts val="0"/>
              </a:spcAft>
              <a:buNone/>
            </a:pPr>
            <a:r>
              <a:rPr lang="en-GB" sz="1600">
                <a:solidFill>
                  <a:schemeClr val="dk1"/>
                </a:solidFill>
              </a:rPr>
              <a:t>Agree = +1</a:t>
            </a:r>
            <a:endParaRPr sz="1600">
              <a:solidFill>
                <a:schemeClr val="dk1"/>
              </a:solidFill>
            </a:endParaRPr>
          </a:p>
          <a:p>
            <a:pPr indent="0" lvl="0" marL="0" marR="0" rtl="0" algn="ctr">
              <a:lnSpc>
                <a:spcPct val="100000"/>
              </a:lnSpc>
              <a:spcBef>
                <a:spcPts val="0"/>
              </a:spcBef>
              <a:spcAft>
                <a:spcPts val="0"/>
              </a:spcAft>
              <a:buNone/>
            </a:pPr>
            <a:r>
              <a:rPr lang="en-GB" sz="1600">
                <a:solidFill>
                  <a:schemeClr val="dk1"/>
                </a:solidFill>
              </a:rPr>
              <a:t>Do not agree = - 1</a:t>
            </a:r>
            <a:endParaRPr sz="1600">
              <a:solidFill>
                <a:schemeClr val="dk1"/>
              </a:solidFill>
            </a:endParaRPr>
          </a:p>
          <a:p>
            <a:pPr indent="0" lvl="0" marL="0" marR="0" rtl="0" algn="ctr">
              <a:lnSpc>
                <a:spcPct val="100000"/>
              </a:lnSpc>
              <a:spcBef>
                <a:spcPts val="0"/>
              </a:spcBef>
              <a:spcAft>
                <a:spcPts val="0"/>
              </a:spcAft>
              <a:buNone/>
            </a:pPr>
            <a:r>
              <a:rPr lang="en-GB" sz="1600">
                <a:solidFill>
                  <a:schemeClr val="dk1"/>
                </a:solidFill>
              </a:rPr>
              <a:t>Indifferent = 0</a:t>
            </a:r>
            <a:endParaRPr sz="1600">
              <a:solidFill>
                <a:schemeClr val="dk1"/>
              </a:solidFill>
            </a:endParaRPr>
          </a:p>
        </p:txBody>
      </p:sp>
      <p:sp>
        <p:nvSpPr>
          <p:cNvPr descr="Help Question&#10;" id="185" name="Google Shape;185;p25"/>
          <p:cNvSpPr/>
          <p:nvPr/>
        </p:nvSpPr>
        <p:spPr>
          <a:xfrm>
            <a:off x="3918056" y="3657944"/>
            <a:ext cx="481013" cy="481012"/>
          </a:xfrm>
          <a:custGeom>
            <a:rect b="b" l="l" r="r" t="t"/>
            <a:pathLst>
              <a:path extrusionOk="0" h="200" w="20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87"/>
                </a:moveTo>
                <a:cubicBezTo>
                  <a:pt x="52" y="187"/>
                  <a:pt x="13" y="148"/>
                  <a:pt x="13" y="100"/>
                </a:cubicBezTo>
                <a:cubicBezTo>
                  <a:pt x="13" y="51"/>
                  <a:pt x="52" y="12"/>
                  <a:pt x="100" y="12"/>
                </a:cubicBezTo>
                <a:cubicBezTo>
                  <a:pt x="149" y="12"/>
                  <a:pt x="188" y="51"/>
                  <a:pt x="188" y="100"/>
                </a:cubicBezTo>
                <a:cubicBezTo>
                  <a:pt x="188" y="148"/>
                  <a:pt x="149" y="187"/>
                  <a:pt x="100" y="187"/>
                </a:cubicBezTo>
                <a:close/>
                <a:moveTo>
                  <a:pt x="99" y="143"/>
                </a:moveTo>
                <a:cubicBezTo>
                  <a:pt x="111" y="143"/>
                  <a:pt x="111" y="143"/>
                  <a:pt x="111" y="143"/>
                </a:cubicBezTo>
                <a:cubicBezTo>
                  <a:pt x="111" y="129"/>
                  <a:pt x="111" y="129"/>
                  <a:pt x="111" y="129"/>
                </a:cubicBezTo>
                <a:cubicBezTo>
                  <a:pt x="99" y="129"/>
                  <a:pt x="99" y="129"/>
                  <a:pt x="99" y="129"/>
                </a:cubicBezTo>
                <a:lnTo>
                  <a:pt x="99" y="143"/>
                </a:lnTo>
                <a:close/>
                <a:moveTo>
                  <a:pt x="122" y="57"/>
                </a:moveTo>
                <a:cubicBezTo>
                  <a:pt x="119" y="54"/>
                  <a:pt x="116" y="53"/>
                  <a:pt x="113" y="51"/>
                </a:cubicBezTo>
                <a:cubicBezTo>
                  <a:pt x="105" y="49"/>
                  <a:pt x="95" y="49"/>
                  <a:pt x="88" y="52"/>
                </a:cubicBezTo>
                <a:cubicBezTo>
                  <a:pt x="85" y="54"/>
                  <a:pt x="81" y="56"/>
                  <a:pt x="78" y="59"/>
                </a:cubicBezTo>
                <a:cubicBezTo>
                  <a:pt x="75" y="62"/>
                  <a:pt x="73" y="65"/>
                  <a:pt x="72" y="70"/>
                </a:cubicBezTo>
                <a:cubicBezTo>
                  <a:pt x="70" y="74"/>
                  <a:pt x="70" y="78"/>
                  <a:pt x="70" y="83"/>
                </a:cubicBezTo>
                <a:cubicBezTo>
                  <a:pt x="82" y="83"/>
                  <a:pt x="82" y="83"/>
                  <a:pt x="82" y="83"/>
                </a:cubicBezTo>
                <a:cubicBezTo>
                  <a:pt x="82" y="79"/>
                  <a:pt x="83" y="76"/>
                  <a:pt x="84" y="74"/>
                </a:cubicBezTo>
                <a:cubicBezTo>
                  <a:pt x="84" y="71"/>
                  <a:pt x="86" y="69"/>
                  <a:pt x="87" y="68"/>
                </a:cubicBezTo>
                <a:cubicBezTo>
                  <a:pt x="89" y="66"/>
                  <a:pt x="91" y="65"/>
                  <a:pt x="93" y="64"/>
                </a:cubicBezTo>
                <a:cubicBezTo>
                  <a:pt x="97" y="62"/>
                  <a:pt x="104" y="62"/>
                  <a:pt x="109" y="63"/>
                </a:cubicBezTo>
                <a:cubicBezTo>
                  <a:pt x="111" y="64"/>
                  <a:pt x="112" y="65"/>
                  <a:pt x="114" y="66"/>
                </a:cubicBezTo>
                <a:cubicBezTo>
                  <a:pt x="115" y="67"/>
                  <a:pt x="116" y="69"/>
                  <a:pt x="117" y="71"/>
                </a:cubicBezTo>
                <a:cubicBezTo>
                  <a:pt x="118" y="72"/>
                  <a:pt x="118" y="74"/>
                  <a:pt x="118" y="77"/>
                </a:cubicBezTo>
                <a:cubicBezTo>
                  <a:pt x="118" y="80"/>
                  <a:pt x="118" y="82"/>
                  <a:pt x="117" y="84"/>
                </a:cubicBezTo>
                <a:cubicBezTo>
                  <a:pt x="115" y="87"/>
                  <a:pt x="113" y="89"/>
                  <a:pt x="110" y="92"/>
                </a:cubicBezTo>
                <a:cubicBezTo>
                  <a:pt x="108" y="94"/>
                  <a:pt x="106" y="96"/>
                  <a:pt x="105" y="97"/>
                </a:cubicBezTo>
                <a:cubicBezTo>
                  <a:pt x="103" y="99"/>
                  <a:pt x="102" y="101"/>
                  <a:pt x="101" y="103"/>
                </a:cubicBezTo>
                <a:cubicBezTo>
                  <a:pt x="100" y="105"/>
                  <a:pt x="99" y="107"/>
                  <a:pt x="99" y="109"/>
                </a:cubicBezTo>
                <a:cubicBezTo>
                  <a:pt x="98" y="111"/>
                  <a:pt x="98" y="114"/>
                  <a:pt x="98" y="118"/>
                </a:cubicBezTo>
                <a:cubicBezTo>
                  <a:pt x="111" y="118"/>
                  <a:pt x="111" y="118"/>
                  <a:pt x="111" y="118"/>
                </a:cubicBezTo>
                <a:cubicBezTo>
                  <a:pt x="111" y="115"/>
                  <a:pt x="111" y="113"/>
                  <a:pt x="111" y="111"/>
                </a:cubicBezTo>
                <a:cubicBezTo>
                  <a:pt x="111" y="110"/>
                  <a:pt x="111" y="109"/>
                  <a:pt x="112" y="108"/>
                </a:cubicBezTo>
                <a:cubicBezTo>
                  <a:pt x="112" y="108"/>
                  <a:pt x="112" y="107"/>
                  <a:pt x="114" y="106"/>
                </a:cubicBezTo>
                <a:cubicBezTo>
                  <a:pt x="115" y="105"/>
                  <a:pt x="117" y="103"/>
                  <a:pt x="119" y="101"/>
                </a:cubicBezTo>
                <a:cubicBezTo>
                  <a:pt x="122" y="98"/>
                  <a:pt x="125" y="94"/>
                  <a:pt x="127" y="91"/>
                </a:cubicBezTo>
                <a:cubicBezTo>
                  <a:pt x="130" y="87"/>
                  <a:pt x="131" y="82"/>
                  <a:pt x="131" y="77"/>
                </a:cubicBezTo>
                <a:cubicBezTo>
                  <a:pt x="131" y="73"/>
                  <a:pt x="130" y="69"/>
                  <a:pt x="129" y="65"/>
                </a:cubicBezTo>
                <a:cubicBezTo>
                  <a:pt x="127" y="62"/>
                  <a:pt x="125" y="59"/>
                  <a:pt x="122" y="57"/>
                </a:cubicBezTo>
                <a:close/>
              </a:path>
            </a:pathLst>
          </a:custGeom>
          <a:solidFill>
            <a:srgbClr val="EFEFE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descr="Down Chevron Circle&#10;" id="186" name="Google Shape;186;p25"/>
          <p:cNvSpPr/>
          <p:nvPr/>
        </p:nvSpPr>
        <p:spPr>
          <a:xfrm>
            <a:off x="4877900" y="3659531"/>
            <a:ext cx="479425" cy="477838"/>
          </a:xfrm>
          <a:custGeom>
            <a:rect b="b" l="l" r="r" t="t"/>
            <a:pathLst>
              <a:path extrusionOk="0" h="200" w="200">
                <a:moveTo>
                  <a:pt x="199" y="83"/>
                </a:moveTo>
                <a:cubicBezTo>
                  <a:pt x="198" y="79"/>
                  <a:pt x="197" y="75"/>
                  <a:pt x="196" y="70"/>
                </a:cubicBezTo>
                <a:cubicBezTo>
                  <a:pt x="185" y="37"/>
                  <a:pt x="159" y="12"/>
                  <a:pt x="125" y="4"/>
                </a:cubicBezTo>
                <a:cubicBezTo>
                  <a:pt x="117" y="2"/>
                  <a:pt x="109" y="0"/>
                  <a:pt x="101" y="0"/>
                </a:cubicBezTo>
                <a:cubicBezTo>
                  <a:pt x="100" y="0"/>
                  <a:pt x="100" y="0"/>
                  <a:pt x="100" y="0"/>
                </a:cubicBezTo>
                <a:cubicBezTo>
                  <a:pt x="100" y="0"/>
                  <a:pt x="100" y="0"/>
                  <a:pt x="100" y="0"/>
                </a:cubicBezTo>
                <a:cubicBezTo>
                  <a:pt x="92" y="0"/>
                  <a:pt x="84" y="2"/>
                  <a:pt x="76" y="4"/>
                </a:cubicBezTo>
                <a:cubicBezTo>
                  <a:pt x="38" y="13"/>
                  <a:pt x="9" y="44"/>
                  <a:pt x="2" y="83"/>
                </a:cubicBezTo>
                <a:cubicBezTo>
                  <a:pt x="1" y="89"/>
                  <a:pt x="0" y="95"/>
                  <a:pt x="0" y="100"/>
                </a:cubicBezTo>
                <a:cubicBezTo>
                  <a:pt x="0" y="106"/>
                  <a:pt x="1" y="112"/>
                  <a:pt x="2" y="118"/>
                </a:cubicBezTo>
                <a:cubicBezTo>
                  <a:pt x="9" y="157"/>
                  <a:pt x="38" y="188"/>
                  <a:pt x="76" y="197"/>
                </a:cubicBezTo>
                <a:cubicBezTo>
                  <a:pt x="84" y="199"/>
                  <a:pt x="92" y="200"/>
                  <a:pt x="100" y="200"/>
                </a:cubicBezTo>
                <a:cubicBezTo>
                  <a:pt x="109" y="200"/>
                  <a:pt x="117" y="199"/>
                  <a:pt x="125" y="197"/>
                </a:cubicBezTo>
                <a:cubicBezTo>
                  <a:pt x="159" y="189"/>
                  <a:pt x="185" y="164"/>
                  <a:pt x="196" y="131"/>
                </a:cubicBezTo>
                <a:cubicBezTo>
                  <a:pt x="197" y="126"/>
                  <a:pt x="198" y="122"/>
                  <a:pt x="199" y="118"/>
                </a:cubicBezTo>
                <a:cubicBezTo>
                  <a:pt x="200" y="112"/>
                  <a:pt x="200" y="106"/>
                  <a:pt x="200" y="100"/>
                </a:cubicBezTo>
                <a:cubicBezTo>
                  <a:pt x="200" y="95"/>
                  <a:pt x="200" y="89"/>
                  <a:pt x="199" y="83"/>
                </a:cubicBezTo>
                <a:close/>
                <a:moveTo>
                  <a:pt x="100" y="188"/>
                </a:moveTo>
                <a:cubicBezTo>
                  <a:pt x="52" y="188"/>
                  <a:pt x="13" y="149"/>
                  <a:pt x="13" y="100"/>
                </a:cubicBezTo>
                <a:cubicBezTo>
                  <a:pt x="13" y="52"/>
                  <a:pt x="52" y="13"/>
                  <a:pt x="100" y="13"/>
                </a:cubicBezTo>
                <a:cubicBezTo>
                  <a:pt x="149" y="13"/>
                  <a:pt x="188" y="52"/>
                  <a:pt x="188" y="100"/>
                </a:cubicBezTo>
                <a:cubicBezTo>
                  <a:pt x="188" y="149"/>
                  <a:pt x="149" y="188"/>
                  <a:pt x="100" y="188"/>
                </a:cubicBezTo>
                <a:close/>
                <a:moveTo>
                  <a:pt x="100" y="107"/>
                </a:moveTo>
                <a:cubicBezTo>
                  <a:pt x="70" y="76"/>
                  <a:pt x="70" y="76"/>
                  <a:pt x="70" y="76"/>
                </a:cubicBezTo>
                <a:cubicBezTo>
                  <a:pt x="61" y="85"/>
                  <a:pt x="61" y="85"/>
                  <a:pt x="61" y="85"/>
                </a:cubicBezTo>
                <a:cubicBezTo>
                  <a:pt x="100" y="125"/>
                  <a:pt x="100" y="125"/>
                  <a:pt x="100" y="125"/>
                </a:cubicBezTo>
                <a:cubicBezTo>
                  <a:pt x="140" y="85"/>
                  <a:pt x="140" y="85"/>
                  <a:pt x="140" y="85"/>
                </a:cubicBezTo>
                <a:cubicBezTo>
                  <a:pt x="131" y="76"/>
                  <a:pt x="131" y="76"/>
                  <a:pt x="131" y="76"/>
                </a:cubicBezTo>
                <a:cubicBezTo>
                  <a:pt x="100" y="107"/>
                  <a:pt x="100" y="107"/>
                  <a:pt x="100" y="107"/>
                </a:cubicBezTo>
                <a:close/>
              </a:path>
            </a:pathLst>
          </a:custGeom>
          <a:solidFill>
            <a:srgbClr val="66666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187" name="Google Shape;187;p25"/>
          <p:cNvPicPr preferRelativeResize="0"/>
          <p:nvPr/>
        </p:nvPicPr>
        <p:blipFill>
          <a:blip r:embed="rId3">
            <a:alphaModFix/>
          </a:blip>
          <a:stretch>
            <a:fillRect/>
          </a:stretch>
        </p:blipFill>
        <p:spPr>
          <a:xfrm>
            <a:off x="3918038" y="1727700"/>
            <a:ext cx="481025" cy="481025"/>
          </a:xfrm>
          <a:prstGeom prst="rect">
            <a:avLst/>
          </a:prstGeom>
          <a:noFill/>
          <a:ln>
            <a:noFill/>
          </a:ln>
        </p:spPr>
      </p:pic>
      <p:pic>
        <p:nvPicPr>
          <p:cNvPr id="188" name="Google Shape;188;p25"/>
          <p:cNvPicPr preferRelativeResize="0"/>
          <p:nvPr/>
        </p:nvPicPr>
        <p:blipFill rotWithShape="1">
          <a:blip r:embed="rId4">
            <a:alphaModFix/>
          </a:blip>
          <a:srcRect b="14944" l="0" r="0" t="0"/>
          <a:stretch/>
        </p:blipFill>
        <p:spPr>
          <a:xfrm>
            <a:off x="4836711" y="1735325"/>
            <a:ext cx="561829" cy="477850"/>
          </a:xfrm>
          <a:prstGeom prst="rect">
            <a:avLst/>
          </a:prstGeom>
          <a:noFill/>
          <a:ln>
            <a:noFill/>
          </a:ln>
        </p:spPr>
      </p:pic>
      <p:sp>
        <p:nvSpPr>
          <p:cNvPr id="189" name="Google Shape;189;p25"/>
          <p:cNvSpPr/>
          <p:nvPr/>
        </p:nvSpPr>
        <p:spPr>
          <a:xfrm>
            <a:off x="4187963" y="2467562"/>
            <a:ext cx="931500" cy="9315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0" name="Google Shape;190;p25"/>
          <p:cNvPicPr preferRelativeResize="0"/>
          <p:nvPr/>
        </p:nvPicPr>
        <p:blipFill>
          <a:blip r:embed="rId5">
            <a:alphaModFix/>
          </a:blip>
          <a:stretch>
            <a:fillRect/>
          </a:stretch>
        </p:blipFill>
        <p:spPr>
          <a:xfrm>
            <a:off x="4413225" y="2571738"/>
            <a:ext cx="481025" cy="481025"/>
          </a:xfrm>
          <a:prstGeom prst="rect">
            <a:avLst/>
          </a:prstGeom>
          <a:noFill/>
          <a:ln>
            <a:noFill/>
          </a:ln>
        </p:spPr>
      </p:pic>
      <p:sp>
        <p:nvSpPr>
          <p:cNvPr id="191" name="Google Shape;191;p25"/>
          <p:cNvSpPr txBox="1"/>
          <p:nvPr/>
        </p:nvSpPr>
        <p:spPr>
          <a:xfrm>
            <a:off x="4242875" y="2936350"/>
            <a:ext cx="821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700">
                <a:latin typeface="Proxima Nova"/>
                <a:ea typeface="Proxima Nova"/>
                <a:cs typeface="Proxima Nova"/>
                <a:sym typeface="Proxima Nova"/>
              </a:rPr>
              <a:t>Video camera encouraged</a:t>
            </a:r>
            <a:endParaRPr b="1" sz="700">
              <a:latin typeface="Proxima Nova"/>
              <a:ea typeface="Proxima Nova"/>
              <a:cs typeface="Proxima Nova"/>
              <a:sym typeface="Proxima Nov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61"/>
          <p:cNvSpPr txBox="1"/>
          <p:nvPr/>
        </p:nvSpPr>
        <p:spPr>
          <a:xfrm>
            <a:off x="628651" y="1346447"/>
            <a:ext cx="3766123" cy="3005418"/>
          </a:xfrm>
          <a:prstGeom prst="rect">
            <a:avLst/>
          </a:prstGeom>
          <a:solidFill>
            <a:schemeClr val="accen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61"/>
          <p:cNvSpPr/>
          <p:nvPr/>
        </p:nvSpPr>
        <p:spPr>
          <a:xfrm>
            <a:off x="2273026" y="1559204"/>
            <a:ext cx="477371" cy="474288"/>
          </a:xfrm>
          <a:custGeom>
            <a:rect b="b" l="l" r="r" t="t"/>
            <a:pathLst>
              <a:path extrusionOk="0" h="154" w="155">
                <a:moveTo>
                  <a:pt x="155" y="0"/>
                </a:moveTo>
                <a:lnTo>
                  <a:pt x="155" y="50"/>
                </a:lnTo>
                <a:lnTo>
                  <a:pt x="148" y="50"/>
                </a:lnTo>
                <a:lnTo>
                  <a:pt x="148" y="7"/>
                </a:lnTo>
                <a:lnTo>
                  <a:pt x="7" y="7"/>
                </a:lnTo>
                <a:lnTo>
                  <a:pt x="7" y="121"/>
                </a:lnTo>
                <a:lnTo>
                  <a:pt x="28" y="121"/>
                </a:lnTo>
                <a:lnTo>
                  <a:pt x="28" y="139"/>
                </a:lnTo>
                <a:lnTo>
                  <a:pt x="46" y="121"/>
                </a:lnTo>
                <a:lnTo>
                  <a:pt x="56" y="121"/>
                </a:lnTo>
                <a:lnTo>
                  <a:pt x="56" y="127"/>
                </a:lnTo>
                <a:lnTo>
                  <a:pt x="49" y="127"/>
                </a:lnTo>
                <a:lnTo>
                  <a:pt x="21" y="154"/>
                </a:lnTo>
                <a:lnTo>
                  <a:pt x="21" y="127"/>
                </a:lnTo>
                <a:lnTo>
                  <a:pt x="0" y="127"/>
                </a:lnTo>
                <a:lnTo>
                  <a:pt x="0" y="0"/>
                </a:lnTo>
                <a:lnTo>
                  <a:pt x="155" y="0"/>
                </a:lnTo>
                <a:close/>
                <a:moveTo>
                  <a:pt x="126" y="33"/>
                </a:moveTo>
                <a:lnTo>
                  <a:pt x="29" y="33"/>
                </a:lnTo>
                <a:lnTo>
                  <a:pt x="29" y="39"/>
                </a:lnTo>
                <a:lnTo>
                  <a:pt x="126" y="39"/>
                </a:lnTo>
                <a:lnTo>
                  <a:pt x="126" y="33"/>
                </a:lnTo>
                <a:close/>
                <a:moveTo>
                  <a:pt x="29" y="67"/>
                </a:moveTo>
                <a:lnTo>
                  <a:pt x="56" y="67"/>
                </a:lnTo>
                <a:lnTo>
                  <a:pt x="56" y="60"/>
                </a:lnTo>
                <a:lnTo>
                  <a:pt x="29" y="60"/>
                </a:lnTo>
                <a:lnTo>
                  <a:pt x="29" y="67"/>
                </a:lnTo>
                <a:close/>
                <a:moveTo>
                  <a:pt x="29" y="95"/>
                </a:moveTo>
                <a:lnTo>
                  <a:pt x="56" y="95"/>
                </a:lnTo>
                <a:lnTo>
                  <a:pt x="56" y="89"/>
                </a:lnTo>
                <a:lnTo>
                  <a:pt x="29" y="89"/>
                </a:lnTo>
                <a:lnTo>
                  <a:pt x="29" y="95"/>
                </a:lnTo>
                <a:close/>
                <a:moveTo>
                  <a:pt x="130" y="89"/>
                </a:moveTo>
                <a:lnTo>
                  <a:pt x="94" y="89"/>
                </a:lnTo>
                <a:lnTo>
                  <a:pt x="94" y="95"/>
                </a:lnTo>
                <a:lnTo>
                  <a:pt x="130" y="95"/>
                </a:lnTo>
                <a:lnTo>
                  <a:pt x="130" y="89"/>
                </a:lnTo>
                <a:close/>
                <a:moveTo>
                  <a:pt x="71" y="60"/>
                </a:moveTo>
                <a:lnTo>
                  <a:pt x="155" y="60"/>
                </a:lnTo>
                <a:lnTo>
                  <a:pt x="155" y="127"/>
                </a:lnTo>
                <a:lnTo>
                  <a:pt x="135" y="127"/>
                </a:lnTo>
                <a:lnTo>
                  <a:pt x="135" y="154"/>
                </a:lnTo>
                <a:lnTo>
                  <a:pt x="107" y="127"/>
                </a:lnTo>
                <a:lnTo>
                  <a:pt x="71" y="127"/>
                </a:lnTo>
                <a:lnTo>
                  <a:pt x="71" y="60"/>
                </a:lnTo>
                <a:close/>
                <a:moveTo>
                  <a:pt x="77" y="121"/>
                </a:moveTo>
                <a:lnTo>
                  <a:pt x="110" y="121"/>
                </a:lnTo>
                <a:lnTo>
                  <a:pt x="128" y="139"/>
                </a:lnTo>
                <a:lnTo>
                  <a:pt x="128" y="121"/>
                </a:lnTo>
                <a:lnTo>
                  <a:pt x="148" y="121"/>
                </a:lnTo>
                <a:lnTo>
                  <a:pt x="148" y="67"/>
                </a:lnTo>
                <a:lnTo>
                  <a:pt x="77" y="67"/>
                </a:lnTo>
                <a:lnTo>
                  <a:pt x="77" y="121"/>
                </a:lnTo>
                <a:close/>
              </a:path>
            </a:pathLst>
          </a:custGeom>
          <a:solidFill>
            <a:srgbClr val="1B1A1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Arial"/>
              <a:ea typeface="Arial"/>
              <a:cs typeface="Arial"/>
              <a:sym typeface="Arial"/>
            </a:endParaRPr>
          </a:p>
        </p:txBody>
      </p:sp>
      <p:sp>
        <p:nvSpPr>
          <p:cNvPr id="745" name="Google Shape;745;p61"/>
          <p:cNvSpPr txBox="1"/>
          <p:nvPr/>
        </p:nvSpPr>
        <p:spPr>
          <a:xfrm>
            <a:off x="732675" y="2439475"/>
            <a:ext cx="3662100" cy="1323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GB" sz="1600" u="none" cap="none" strike="noStrike">
                <a:solidFill>
                  <a:schemeClr val="dk1"/>
                </a:solidFill>
                <a:latin typeface="Arial"/>
                <a:ea typeface="Arial"/>
                <a:cs typeface="Arial"/>
                <a:sym typeface="Arial"/>
              </a:rPr>
              <a:t>Feedback can be provided by email to the following people:</a:t>
            </a:r>
            <a:endParaRPr b="0" i="0" sz="16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lang="en-GB" sz="1600" u="sng">
                <a:solidFill>
                  <a:schemeClr val="hlink"/>
                </a:solidFill>
                <a:hlinkClick r:id="rId3"/>
              </a:rPr>
              <a:t>kevin</a:t>
            </a:r>
            <a:r>
              <a:rPr b="0" i="0" lang="en-GB" sz="1600" u="sng" cap="none" strike="noStrike">
                <a:solidFill>
                  <a:schemeClr val="hlink"/>
                </a:solidFill>
                <a:latin typeface="Arial"/>
                <a:ea typeface="Arial"/>
                <a:cs typeface="Arial"/>
                <a:sym typeface="Arial"/>
                <a:hlinkClick r:id="rId4"/>
              </a:rPr>
              <a:t>.</a:t>
            </a:r>
            <a:r>
              <a:rPr lang="en-GB" sz="1600" u="sng">
                <a:solidFill>
                  <a:schemeClr val="hlink"/>
                </a:solidFill>
                <a:hlinkClick r:id="rId5"/>
              </a:rPr>
              <a:t>haleydt</a:t>
            </a:r>
            <a:r>
              <a:rPr b="0" i="0" lang="en-GB" sz="1600" u="sng" cap="none" strike="noStrike">
                <a:solidFill>
                  <a:schemeClr val="hlink"/>
                </a:solidFill>
                <a:latin typeface="Arial"/>
                <a:ea typeface="Arial"/>
                <a:cs typeface="Arial"/>
                <a:sym typeface="Arial"/>
                <a:hlinkClick r:id="rId6"/>
              </a:rPr>
              <a:t>@vlaanderen.be</a:t>
            </a:r>
            <a:endParaRPr sz="1600">
              <a:solidFill>
                <a:schemeClr val="dk1"/>
              </a:solidFill>
            </a:endParaRPr>
          </a:p>
        </p:txBody>
      </p:sp>
      <p:sp>
        <p:nvSpPr>
          <p:cNvPr id="746" name="Google Shape;746;p61"/>
          <p:cNvSpPr txBox="1"/>
          <p:nvPr/>
        </p:nvSpPr>
        <p:spPr>
          <a:xfrm>
            <a:off x="4950298" y="1346447"/>
            <a:ext cx="3766123" cy="3005418"/>
          </a:xfrm>
          <a:prstGeom prst="rect">
            <a:avLst/>
          </a:prstGeom>
          <a:solidFill>
            <a:schemeClr val="dk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7" name="Google Shape;747;p61"/>
          <p:cNvPicPr preferRelativeResize="0"/>
          <p:nvPr/>
        </p:nvPicPr>
        <p:blipFill rotWithShape="1">
          <a:blip r:embed="rId7">
            <a:alphaModFix/>
          </a:blip>
          <a:srcRect b="0" l="0" r="0" t="0"/>
          <a:stretch/>
        </p:blipFill>
        <p:spPr>
          <a:xfrm>
            <a:off x="6044652" y="1522121"/>
            <a:ext cx="1577413" cy="548455"/>
          </a:xfrm>
          <a:prstGeom prst="rect">
            <a:avLst/>
          </a:prstGeom>
          <a:noFill/>
          <a:ln>
            <a:noFill/>
          </a:ln>
        </p:spPr>
      </p:pic>
      <p:sp>
        <p:nvSpPr>
          <p:cNvPr id="748" name="Google Shape;748;p61"/>
          <p:cNvSpPr txBox="1"/>
          <p:nvPr/>
        </p:nvSpPr>
        <p:spPr>
          <a:xfrm>
            <a:off x="5114189" y="2439483"/>
            <a:ext cx="3355992" cy="181588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GB" sz="1600" u="none" cap="none" strike="noStrike">
                <a:solidFill>
                  <a:schemeClr val="lt1"/>
                </a:solidFill>
                <a:latin typeface="Arial"/>
                <a:ea typeface="Arial"/>
                <a:cs typeface="Arial"/>
                <a:sym typeface="Arial"/>
              </a:rPr>
              <a:t>Feedback/input can be provided through GitHub: </a:t>
            </a:r>
            <a:r>
              <a:rPr b="0" i="0" lang="en-GB" sz="1600" u="sng" cap="none" strike="noStrike">
                <a:solidFill>
                  <a:schemeClr val="lt1"/>
                </a:solidFill>
                <a:latin typeface="Arial"/>
                <a:ea typeface="Arial"/>
                <a:cs typeface="Arial"/>
                <a:sym typeface="Arial"/>
                <a:hlinkClick r:id="rId8">
                  <a:extLst>
                    <a:ext uri="{A12FA001-AC4F-418D-AE19-62706E023703}">
                      <ahyp:hlinkClr val="tx"/>
                    </a:ext>
                  </a:extLst>
                </a:hlinkClick>
              </a:rPr>
              <a:t>https://github.com/Informatievlaanderen/OSLOthema-airAndWater</a:t>
            </a:r>
            <a:endParaRPr b="0" i="0" sz="1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a:p>
        </p:txBody>
      </p:sp>
      <p:sp>
        <p:nvSpPr>
          <p:cNvPr id="749" name="Google Shape;749;p61"/>
          <p:cNvSpPr txBox="1"/>
          <p:nvPr/>
        </p:nvSpPr>
        <p:spPr>
          <a:xfrm>
            <a:off x="628651" y="273845"/>
            <a:ext cx="7886700" cy="738225"/>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GB" sz="3200" u="none" cap="none" strike="noStrike">
                <a:solidFill>
                  <a:srgbClr val="000000"/>
                </a:solidFill>
                <a:latin typeface="Arial"/>
                <a:ea typeface="Arial"/>
                <a:cs typeface="Arial"/>
                <a:sym typeface="Arial"/>
              </a:rPr>
              <a:t>Feedback &amp; collaboration</a:t>
            </a:r>
            <a:endParaRPr/>
          </a:p>
        </p:txBody>
      </p:sp>
      <p:sp>
        <p:nvSpPr>
          <p:cNvPr id="750" name="Google Shape;750;p61"/>
          <p:cNvSpPr/>
          <p:nvPr/>
        </p:nvSpPr>
        <p:spPr>
          <a:xfrm>
            <a:off x="573605" y="4385733"/>
            <a:ext cx="1314461" cy="60186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62"/>
          <p:cNvSpPr txBox="1"/>
          <p:nvPr/>
        </p:nvSpPr>
        <p:spPr>
          <a:xfrm>
            <a:off x="628650" y="197650"/>
            <a:ext cx="43374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lang="en-GB" sz="2900"/>
              <a:t>Issues logged on Github</a:t>
            </a:r>
            <a:endParaRPr i="1" u="none" cap="none" strike="noStrike">
              <a:solidFill>
                <a:srgbClr val="000000"/>
              </a:solidFill>
            </a:endParaRPr>
          </a:p>
        </p:txBody>
      </p:sp>
      <p:sp>
        <p:nvSpPr>
          <p:cNvPr id="756" name="Google Shape;756;p62"/>
          <p:cNvSpPr txBox="1"/>
          <p:nvPr/>
        </p:nvSpPr>
        <p:spPr>
          <a:xfrm>
            <a:off x="1446900" y="2845975"/>
            <a:ext cx="6250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u="sng">
                <a:solidFill>
                  <a:schemeClr val="hlink"/>
                </a:solidFill>
                <a:hlinkClick r:id="rId3"/>
              </a:rPr>
              <a:t>https://github.com/Informatievlaanderen/OSLOthema-airAndWater</a:t>
            </a:r>
            <a:endParaRPr/>
          </a:p>
        </p:txBody>
      </p:sp>
      <p:pic>
        <p:nvPicPr>
          <p:cNvPr id="757" name="Google Shape;757;p62"/>
          <p:cNvPicPr preferRelativeResize="0"/>
          <p:nvPr/>
        </p:nvPicPr>
        <p:blipFill rotWithShape="1">
          <a:blip r:embed="rId4">
            <a:alphaModFix/>
          </a:blip>
          <a:srcRect b="0" l="0" r="0" t="0"/>
          <a:stretch/>
        </p:blipFill>
        <p:spPr>
          <a:xfrm>
            <a:off x="3783289" y="2297521"/>
            <a:ext cx="1577413" cy="54845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pic>
        <p:nvPicPr>
          <p:cNvPr id="762" name="Google Shape;762;p63"/>
          <p:cNvPicPr preferRelativeResize="0"/>
          <p:nvPr/>
        </p:nvPicPr>
        <p:blipFill rotWithShape="1">
          <a:blip r:embed="rId3">
            <a:alphaModFix/>
          </a:blip>
          <a:srcRect b="0" l="0" r="0" t="0"/>
          <a:stretch/>
        </p:blipFill>
        <p:spPr>
          <a:xfrm>
            <a:off x="1966437" y="640339"/>
            <a:ext cx="4953476" cy="4503161"/>
          </a:xfrm>
          <a:prstGeom prst="rect">
            <a:avLst/>
          </a:prstGeom>
          <a:noFill/>
          <a:ln>
            <a:noFill/>
          </a:ln>
        </p:spPr>
      </p:pic>
      <p:sp>
        <p:nvSpPr>
          <p:cNvPr id="763" name="Google Shape;763;p63"/>
          <p:cNvSpPr txBox="1"/>
          <p:nvPr/>
        </p:nvSpPr>
        <p:spPr>
          <a:xfrm>
            <a:off x="628651" y="273845"/>
            <a:ext cx="7886700" cy="738225"/>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GB" sz="3200" u="none" cap="none" strike="noStrike">
                <a:solidFill>
                  <a:srgbClr val="000000"/>
                </a:solidFill>
                <a:latin typeface="Arial"/>
                <a:ea typeface="Arial"/>
                <a:cs typeface="Arial"/>
                <a:sym typeface="Arial"/>
              </a:rPr>
              <a:t>Are there any questions left?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64"/>
          <p:cNvSpPr txBox="1"/>
          <p:nvPr>
            <p:ph type="title"/>
          </p:nvPr>
        </p:nvSpPr>
        <p:spPr>
          <a:xfrm>
            <a:off x="899594" y="1501902"/>
            <a:ext cx="7772401" cy="2095966"/>
          </a:xfrm>
          <a:prstGeom prst="rect">
            <a:avLst/>
          </a:prstGeom>
          <a:noFill/>
          <a:ln>
            <a:noFill/>
          </a:ln>
        </p:spPr>
        <p:txBody>
          <a:bodyPr anchorCtr="0" anchor="b" bIns="91425" lIns="91425" spcFirstLastPara="1" rIns="91425" wrap="square" tIns="91425">
            <a:noAutofit/>
          </a:bodyPr>
          <a:lstStyle/>
          <a:p>
            <a:pPr indent="0" lvl="0" marL="0" rtl="0" algn="r">
              <a:lnSpc>
                <a:spcPct val="102702"/>
              </a:lnSpc>
              <a:spcBef>
                <a:spcPts val="0"/>
              </a:spcBef>
              <a:spcAft>
                <a:spcPts val="0"/>
              </a:spcAft>
              <a:buSzPts val="3700"/>
              <a:buNone/>
            </a:pPr>
            <a:r>
              <a:rPr b="1" lang="en-GB" sz="4800">
                <a:solidFill>
                  <a:srgbClr val="4C4C4C"/>
                </a:solidFill>
              </a:rPr>
              <a:t>Thanks!</a:t>
            </a:r>
            <a:endParaRPr sz="4800"/>
          </a:p>
        </p:txBody>
      </p:sp>
      <p:sp>
        <p:nvSpPr>
          <p:cNvPr id="769" name="Google Shape;769;p64"/>
          <p:cNvSpPr/>
          <p:nvPr/>
        </p:nvSpPr>
        <p:spPr>
          <a:xfrm>
            <a:off x="-3133" y="782"/>
            <a:ext cx="328808" cy="514349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6"/>
          <p:cNvSpPr txBox="1"/>
          <p:nvPr>
            <p:ph type="title"/>
          </p:nvPr>
        </p:nvSpPr>
        <p:spPr>
          <a:xfrm>
            <a:off x="899594" y="1501902"/>
            <a:ext cx="7772401" cy="2095966"/>
          </a:xfrm>
          <a:prstGeom prst="rect">
            <a:avLst/>
          </a:prstGeom>
          <a:noFill/>
          <a:ln>
            <a:noFill/>
          </a:ln>
        </p:spPr>
        <p:txBody>
          <a:bodyPr anchorCtr="0" anchor="b" bIns="91425" lIns="91425" spcFirstLastPara="1" rIns="91425" wrap="square" tIns="91425">
            <a:noAutofit/>
          </a:bodyPr>
          <a:lstStyle/>
          <a:p>
            <a:pPr indent="0" lvl="0" marL="0" rtl="0" algn="r">
              <a:lnSpc>
                <a:spcPct val="102702"/>
              </a:lnSpc>
              <a:spcBef>
                <a:spcPts val="0"/>
              </a:spcBef>
              <a:spcAft>
                <a:spcPts val="0"/>
              </a:spcAft>
              <a:buSzPts val="3700"/>
              <a:buNone/>
            </a:pPr>
            <a:r>
              <a:rPr lang="en-GB"/>
              <a:t>Welcome</a:t>
            </a:r>
            <a:r>
              <a:rPr lang="en-GB"/>
              <a:t> and introduction</a:t>
            </a:r>
            <a:endParaRPr/>
          </a:p>
        </p:txBody>
      </p:sp>
      <p:sp>
        <p:nvSpPr>
          <p:cNvPr id="197" name="Google Shape;197;p26"/>
          <p:cNvSpPr txBox="1"/>
          <p:nvPr>
            <p:ph idx="1" type="subTitle"/>
          </p:nvPr>
        </p:nvSpPr>
        <p:spPr>
          <a:xfrm>
            <a:off x="1813994" y="3848751"/>
            <a:ext cx="6858000" cy="1241822"/>
          </a:xfrm>
          <a:prstGeom prst="rect">
            <a:avLst/>
          </a:prstGeom>
          <a:noFill/>
          <a:ln>
            <a:noFill/>
          </a:ln>
        </p:spPr>
        <p:txBody>
          <a:bodyPr anchorCtr="0" anchor="t" bIns="91425" lIns="91425" spcFirstLastPara="1" rIns="91425" wrap="square" tIns="91425">
            <a:noAutofit/>
          </a:bodyPr>
          <a:lstStyle/>
          <a:p>
            <a:pPr indent="0" lvl="0" marL="0" rtl="0" algn="r">
              <a:lnSpc>
                <a:spcPct val="90000"/>
              </a:lnSpc>
              <a:spcBef>
                <a:spcPts val="300"/>
              </a:spcBef>
              <a:spcAft>
                <a:spcPts val="0"/>
              </a:spcAft>
              <a:buSzPts val="1980"/>
              <a:buNone/>
            </a:pPr>
            <a:r>
              <a:t/>
            </a:r>
            <a:endParaRPr sz="1400">
              <a:solidFill>
                <a:srgbClr val="4C4C4C"/>
              </a:solidFill>
            </a:endParaRPr>
          </a:p>
        </p:txBody>
      </p:sp>
      <p:sp>
        <p:nvSpPr>
          <p:cNvPr id="198" name="Google Shape;198;p26"/>
          <p:cNvSpPr/>
          <p:nvPr/>
        </p:nvSpPr>
        <p:spPr>
          <a:xfrm>
            <a:off x="-3133" y="782"/>
            <a:ext cx="328808" cy="514349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7"/>
          <p:cNvSpPr txBox="1"/>
          <p:nvPr/>
        </p:nvSpPr>
        <p:spPr>
          <a:xfrm>
            <a:off x="628651" y="273845"/>
            <a:ext cx="7886700" cy="738225"/>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GB" sz="3200"/>
              <a:t>Who’s in the </a:t>
            </a:r>
            <a:r>
              <a:rPr b="1" lang="en-GB" sz="3200"/>
              <a:t>room</a:t>
            </a:r>
            <a:r>
              <a:rPr b="1" lang="en-GB" sz="3200"/>
              <a:t>?</a:t>
            </a:r>
            <a:endParaRPr/>
          </a:p>
        </p:txBody>
      </p:sp>
      <p:sp>
        <p:nvSpPr>
          <p:cNvPr id="204" name="Google Shape;204;p27"/>
          <p:cNvSpPr txBox="1"/>
          <p:nvPr/>
        </p:nvSpPr>
        <p:spPr>
          <a:xfrm>
            <a:off x="8218450" y="740075"/>
            <a:ext cx="532800" cy="33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Proxima Nova"/>
                <a:ea typeface="Proxima Nova"/>
                <a:cs typeface="Proxima Nova"/>
                <a:sym typeface="Proxima Nova"/>
              </a:rPr>
              <a:t>5’</a:t>
            </a:r>
            <a:endParaRPr>
              <a:latin typeface="Proxima Nova"/>
              <a:ea typeface="Proxima Nova"/>
              <a:cs typeface="Proxima Nova"/>
              <a:sym typeface="Proxima Nova"/>
            </a:endParaRPr>
          </a:p>
        </p:txBody>
      </p:sp>
      <p:sp>
        <p:nvSpPr>
          <p:cNvPr id="205" name="Google Shape;205;p27"/>
          <p:cNvSpPr/>
          <p:nvPr/>
        </p:nvSpPr>
        <p:spPr>
          <a:xfrm>
            <a:off x="8297225" y="185052"/>
            <a:ext cx="375249" cy="504976"/>
          </a:xfrm>
          <a:custGeom>
            <a:rect b="b" l="l" r="r" t="t"/>
            <a:pathLst>
              <a:path extrusionOk="0" h="918" w="680">
                <a:moveTo>
                  <a:pt x="608" y="371"/>
                </a:moveTo>
                <a:cubicBezTo>
                  <a:pt x="632" y="347"/>
                  <a:pt x="632" y="347"/>
                  <a:pt x="632" y="347"/>
                </a:cubicBezTo>
                <a:cubicBezTo>
                  <a:pt x="649" y="330"/>
                  <a:pt x="649" y="303"/>
                  <a:pt x="632" y="286"/>
                </a:cubicBezTo>
                <a:cubicBezTo>
                  <a:pt x="616" y="269"/>
                  <a:pt x="588" y="269"/>
                  <a:pt x="571" y="286"/>
                </a:cubicBezTo>
                <a:cubicBezTo>
                  <a:pt x="547" y="310"/>
                  <a:pt x="547" y="310"/>
                  <a:pt x="547" y="310"/>
                </a:cubicBezTo>
                <a:cubicBezTo>
                  <a:pt x="505" y="277"/>
                  <a:pt x="455" y="254"/>
                  <a:pt x="401" y="244"/>
                </a:cubicBezTo>
                <a:cubicBezTo>
                  <a:pt x="442" y="223"/>
                  <a:pt x="470" y="179"/>
                  <a:pt x="470" y="130"/>
                </a:cubicBezTo>
                <a:cubicBezTo>
                  <a:pt x="470" y="58"/>
                  <a:pt x="411" y="0"/>
                  <a:pt x="340" y="0"/>
                </a:cubicBezTo>
                <a:cubicBezTo>
                  <a:pt x="268" y="0"/>
                  <a:pt x="210" y="58"/>
                  <a:pt x="210" y="130"/>
                </a:cubicBezTo>
                <a:cubicBezTo>
                  <a:pt x="210" y="179"/>
                  <a:pt x="238" y="223"/>
                  <a:pt x="279" y="244"/>
                </a:cubicBezTo>
                <a:cubicBezTo>
                  <a:pt x="121" y="273"/>
                  <a:pt x="0" y="412"/>
                  <a:pt x="0" y="578"/>
                </a:cubicBezTo>
                <a:cubicBezTo>
                  <a:pt x="0" y="766"/>
                  <a:pt x="152" y="918"/>
                  <a:pt x="340" y="918"/>
                </a:cubicBezTo>
                <a:cubicBezTo>
                  <a:pt x="527" y="918"/>
                  <a:pt x="680" y="766"/>
                  <a:pt x="680" y="578"/>
                </a:cubicBezTo>
                <a:cubicBezTo>
                  <a:pt x="680" y="500"/>
                  <a:pt x="653" y="429"/>
                  <a:pt x="608" y="371"/>
                </a:cubicBezTo>
                <a:close/>
                <a:moveTo>
                  <a:pt x="245" y="130"/>
                </a:moveTo>
                <a:cubicBezTo>
                  <a:pt x="245" y="77"/>
                  <a:pt x="287" y="35"/>
                  <a:pt x="340" y="35"/>
                </a:cubicBezTo>
                <a:cubicBezTo>
                  <a:pt x="392" y="35"/>
                  <a:pt x="435" y="77"/>
                  <a:pt x="435" y="130"/>
                </a:cubicBezTo>
                <a:cubicBezTo>
                  <a:pt x="435" y="175"/>
                  <a:pt x="404" y="213"/>
                  <a:pt x="361" y="223"/>
                </a:cubicBezTo>
                <a:cubicBezTo>
                  <a:pt x="361" y="181"/>
                  <a:pt x="361" y="181"/>
                  <a:pt x="361" y="181"/>
                </a:cubicBezTo>
                <a:cubicBezTo>
                  <a:pt x="381" y="181"/>
                  <a:pt x="381" y="181"/>
                  <a:pt x="381" y="181"/>
                </a:cubicBezTo>
                <a:cubicBezTo>
                  <a:pt x="381" y="99"/>
                  <a:pt x="381" y="99"/>
                  <a:pt x="381" y="99"/>
                </a:cubicBezTo>
                <a:cubicBezTo>
                  <a:pt x="299" y="99"/>
                  <a:pt x="299" y="99"/>
                  <a:pt x="299" y="99"/>
                </a:cubicBezTo>
                <a:cubicBezTo>
                  <a:pt x="299" y="181"/>
                  <a:pt x="299" y="181"/>
                  <a:pt x="299" y="181"/>
                </a:cubicBezTo>
                <a:cubicBezTo>
                  <a:pt x="318" y="181"/>
                  <a:pt x="318" y="181"/>
                  <a:pt x="318" y="181"/>
                </a:cubicBezTo>
                <a:cubicBezTo>
                  <a:pt x="318" y="223"/>
                  <a:pt x="318" y="223"/>
                  <a:pt x="318" y="223"/>
                </a:cubicBezTo>
                <a:cubicBezTo>
                  <a:pt x="276" y="213"/>
                  <a:pt x="245" y="175"/>
                  <a:pt x="245" y="130"/>
                </a:cubicBezTo>
                <a:close/>
                <a:moveTo>
                  <a:pt x="357" y="848"/>
                </a:moveTo>
                <a:cubicBezTo>
                  <a:pt x="357" y="814"/>
                  <a:pt x="357" y="814"/>
                  <a:pt x="357" y="814"/>
                </a:cubicBezTo>
                <a:cubicBezTo>
                  <a:pt x="357" y="805"/>
                  <a:pt x="349" y="797"/>
                  <a:pt x="340" y="797"/>
                </a:cubicBezTo>
                <a:cubicBezTo>
                  <a:pt x="330" y="797"/>
                  <a:pt x="322" y="805"/>
                  <a:pt x="322" y="814"/>
                </a:cubicBezTo>
                <a:cubicBezTo>
                  <a:pt x="322" y="848"/>
                  <a:pt x="322" y="848"/>
                  <a:pt x="322" y="848"/>
                </a:cubicBezTo>
                <a:cubicBezTo>
                  <a:pt x="187" y="839"/>
                  <a:pt x="79" y="731"/>
                  <a:pt x="70" y="596"/>
                </a:cubicBezTo>
                <a:cubicBezTo>
                  <a:pt x="120" y="596"/>
                  <a:pt x="120" y="596"/>
                  <a:pt x="120" y="596"/>
                </a:cubicBezTo>
                <a:cubicBezTo>
                  <a:pt x="130" y="596"/>
                  <a:pt x="138" y="588"/>
                  <a:pt x="138" y="578"/>
                </a:cubicBezTo>
                <a:cubicBezTo>
                  <a:pt x="138" y="569"/>
                  <a:pt x="130" y="561"/>
                  <a:pt x="120" y="561"/>
                </a:cubicBezTo>
                <a:cubicBezTo>
                  <a:pt x="70" y="561"/>
                  <a:pt x="70" y="561"/>
                  <a:pt x="70" y="561"/>
                </a:cubicBezTo>
                <a:cubicBezTo>
                  <a:pt x="79" y="420"/>
                  <a:pt x="197" y="308"/>
                  <a:pt x="340" y="308"/>
                </a:cubicBezTo>
                <a:cubicBezTo>
                  <a:pt x="483" y="308"/>
                  <a:pt x="600" y="420"/>
                  <a:pt x="609" y="561"/>
                </a:cubicBezTo>
                <a:cubicBezTo>
                  <a:pt x="559" y="561"/>
                  <a:pt x="559" y="561"/>
                  <a:pt x="559" y="561"/>
                </a:cubicBezTo>
                <a:cubicBezTo>
                  <a:pt x="550" y="561"/>
                  <a:pt x="542" y="569"/>
                  <a:pt x="542" y="578"/>
                </a:cubicBezTo>
                <a:cubicBezTo>
                  <a:pt x="542" y="588"/>
                  <a:pt x="550" y="596"/>
                  <a:pt x="559" y="596"/>
                </a:cubicBezTo>
                <a:cubicBezTo>
                  <a:pt x="609" y="596"/>
                  <a:pt x="609" y="596"/>
                  <a:pt x="609" y="596"/>
                </a:cubicBezTo>
                <a:cubicBezTo>
                  <a:pt x="601" y="731"/>
                  <a:pt x="492" y="839"/>
                  <a:pt x="357" y="848"/>
                </a:cubicBezTo>
                <a:close/>
                <a:moveTo>
                  <a:pt x="396" y="611"/>
                </a:moveTo>
                <a:cubicBezTo>
                  <a:pt x="414" y="580"/>
                  <a:pt x="403" y="540"/>
                  <a:pt x="372" y="522"/>
                </a:cubicBezTo>
                <a:cubicBezTo>
                  <a:pt x="362" y="516"/>
                  <a:pt x="351" y="513"/>
                  <a:pt x="340" y="513"/>
                </a:cubicBezTo>
                <a:cubicBezTo>
                  <a:pt x="329" y="513"/>
                  <a:pt x="318" y="516"/>
                  <a:pt x="308" y="522"/>
                </a:cubicBezTo>
                <a:cubicBezTo>
                  <a:pt x="296" y="510"/>
                  <a:pt x="296" y="510"/>
                  <a:pt x="296" y="510"/>
                </a:cubicBezTo>
                <a:cubicBezTo>
                  <a:pt x="289" y="503"/>
                  <a:pt x="278" y="503"/>
                  <a:pt x="272" y="510"/>
                </a:cubicBezTo>
                <a:cubicBezTo>
                  <a:pt x="265" y="517"/>
                  <a:pt x="265" y="528"/>
                  <a:pt x="272" y="535"/>
                </a:cubicBezTo>
                <a:cubicBezTo>
                  <a:pt x="283" y="546"/>
                  <a:pt x="283" y="546"/>
                  <a:pt x="283" y="546"/>
                </a:cubicBezTo>
                <a:cubicBezTo>
                  <a:pt x="266" y="578"/>
                  <a:pt x="276" y="617"/>
                  <a:pt x="307" y="635"/>
                </a:cubicBezTo>
                <a:cubicBezTo>
                  <a:pt x="318" y="641"/>
                  <a:pt x="329" y="644"/>
                  <a:pt x="340" y="644"/>
                </a:cubicBezTo>
                <a:cubicBezTo>
                  <a:pt x="351" y="644"/>
                  <a:pt x="362" y="641"/>
                  <a:pt x="372" y="635"/>
                </a:cubicBezTo>
                <a:cubicBezTo>
                  <a:pt x="481" y="745"/>
                  <a:pt x="481" y="745"/>
                  <a:pt x="481" y="745"/>
                </a:cubicBezTo>
                <a:cubicBezTo>
                  <a:pt x="485" y="748"/>
                  <a:pt x="489" y="750"/>
                  <a:pt x="494" y="750"/>
                </a:cubicBezTo>
                <a:cubicBezTo>
                  <a:pt x="498" y="750"/>
                  <a:pt x="503" y="748"/>
                  <a:pt x="506" y="745"/>
                </a:cubicBezTo>
                <a:cubicBezTo>
                  <a:pt x="513" y="738"/>
                  <a:pt x="513" y="727"/>
                  <a:pt x="506" y="720"/>
                </a:cubicBezTo>
                <a:lnTo>
                  <a:pt x="396" y="611"/>
                </a:lnTo>
                <a:close/>
                <a:moveTo>
                  <a:pt x="366" y="594"/>
                </a:moveTo>
                <a:cubicBezTo>
                  <a:pt x="361" y="603"/>
                  <a:pt x="351" y="609"/>
                  <a:pt x="340" y="609"/>
                </a:cubicBezTo>
                <a:cubicBezTo>
                  <a:pt x="334" y="609"/>
                  <a:pt x="329" y="608"/>
                  <a:pt x="325" y="605"/>
                </a:cubicBezTo>
                <a:cubicBezTo>
                  <a:pt x="310" y="596"/>
                  <a:pt x="305" y="578"/>
                  <a:pt x="314" y="563"/>
                </a:cubicBezTo>
                <a:cubicBezTo>
                  <a:pt x="319" y="554"/>
                  <a:pt x="329" y="548"/>
                  <a:pt x="340" y="548"/>
                </a:cubicBezTo>
                <a:cubicBezTo>
                  <a:pt x="345" y="548"/>
                  <a:pt x="350" y="549"/>
                  <a:pt x="355" y="552"/>
                </a:cubicBezTo>
                <a:cubicBezTo>
                  <a:pt x="362" y="556"/>
                  <a:pt x="367" y="563"/>
                  <a:pt x="369" y="571"/>
                </a:cubicBezTo>
                <a:cubicBezTo>
                  <a:pt x="371" y="578"/>
                  <a:pt x="370" y="587"/>
                  <a:pt x="366" y="594"/>
                </a:cubicBezTo>
                <a:close/>
                <a:moveTo>
                  <a:pt x="308" y="426"/>
                </a:moveTo>
                <a:cubicBezTo>
                  <a:pt x="308" y="413"/>
                  <a:pt x="316" y="401"/>
                  <a:pt x="328" y="397"/>
                </a:cubicBezTo>
                <a:cubicBezTo>
                  <a:pt x="420" y="345"/>
                  <a:pt x="420" y="345"/>
                  <a:pt x="420" y="345"/>
                </a:cubicBezTo>
                <a:cubicBezTo>
                  <a:pt x="369" y="438"/>
                  <a:pt x="369" y="438"/>
                  <a:pt x="369" y="438"/>
                </a:cubicBezTo>
                <a:cubicBezTo>
                  <a:pt x="364" y="449"/>
                  <a:pt x="353" y="457"/>
                  <a:pt x="340" y="457"/>
                </a:cubicBezTo>
                <a:cubicBezTo>
                  <a:pt x="322" y="457"/>
                  <a:pt x="308" y="443"/>
                  <a:pt x="308" y="426"/>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6" name="Google Shape;206;p27"/>
          <p:cNvSpPr txBox="1"/>
          <p:nvPr/>
        </p:nvSpPr>
        <p:spPr>
          <a:xfrm>
            <a:off x="456600" y="3917575"/>
            <a:ext cx="8687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100" u="sng">
                <a:solidFill>
                  <a:schemeClr val="hlink"/>
                </a:solidFill>
                <a:hlinkClick r:id="rId3"/>
              </a:rPr>
              <a:t>https://app.mural.co/t/beadvtc7549/m/beadvtc7549/1617019110779/e542a4d6a6ea51377ef244c8368b807413edc533</a:t>
            </a:r>
            <a:endParaRPr sz="1100"/>
          </a:p>
        </p:txBody>
      </p:sp>
      <p:pic>
        <p:nvPicPr>
          <p:cNvPr id="207" name="Google Shape;207;p27"/>
          <p:cNvPicPr preferRelativeResize="0"/>
          <p:nvPr/>
        </p:nvPicPr>
        <p:blipFill>
          <a:blip r:embed="rId4">
            <a:alphaModFix/>
          </a:blip>
          <a:stretch>
            <a:fillRect/>
          </a:stretch>
        </p:blipFill>
        <p:spPr>
          <a:xfrm>
            <a:off x="1631988" y="1232245"/>
            <a:ext cx="5880016" cy="260070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8"/>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p>
            <a:pPr indent="0" lvl="0" marL="0" rtl="0" algn="r">
              <a:lnSpc>
                <a:spcPct val="102702"/>
              </a:lnSpc>
              <a:spcBef>
                <a:spcPts val="0"/>
              </a:spcBef>
              <a:spcAft>
                <a:spcPts val="0"/>
              </a:spcAft>
              <a:buSzPts val="3700"/>
              <a:buNone/>
            </a:pPr>
            <a:r>
              <a:rPr lang="en-GB"/>
              <a:t>TW2 Github issues</a:t>
            </a:r>
            <a:endParaRPr/>
          </a:p>
        </p:txBody>
      </p:sp>
      <p:sp>
        <p:nvSpPr>
          <p:cNvPr id="213" name="Google Shape;213;p28"/>
          <p:cNvSpPr txBox="1"/>
          <p:nvPr>
            <p:ph idx="1" type="subTitle"/>
          </p:nvPr>
        </p:nvSpPr>
        <p:spPr>
          <a:xfrm>
            <a:off x="1813994" y="3848751"/>
            <a:ext cx="6858000" cy="1241700"/>
          </a:xfrm>
          <a:prstGeom prst="rect">
            <a:avLst/>
          </a:prstGeom>
          <a:noFill/>
          <a:ln>
            <a:noFill/>
          </a:ln>
        </p:spPr>
        <p:txBody>
          <a:bodyPr anchorCtr="0" anchor="t" bIns="91425" lIns="91425" spcFirstLastPara="1" rIns="91425" wrap="square" tIns="91425">
            <a:noAutofit/>
          </a:bodyPr>
          <a:lstStyle/>
          <a:p>
            <a:pPr indent="0" lvl="0" marL="0" rtl="0" algn="r">
              <a:lnSpc>
                <a:spcPct val="90000"/>
              </a:lnSpc>
              <a:spcBef>
                <a:spcPts val="300"/>
              </a:spcBef>
              <a:spcAft>
                <a:spcPts val="0"/>
              </a:spcAft>
              <a:buSzPts val="1980"/>
              <a:buNone/>
            </a:pPr>
            <a:r>
              <a:rPr lang="en-GB" sz="1400">
                <a:solidFill>
                  <a:srgbClr val="4C4C4C"/>
                </a:solidFill>
              </a:rPr>
              <a:t>Poposed solutions</a:t>
            </a:r>
            <a:endParaRPr sz="1400">
              <a:solidFill>
                <a:srgbClr val="4C4C4C"/>
              </a:solidFill>
            </a:endParaRPr>
          </a:p>
        </p:txBody>
      </p:sp>
      <p:sp>
        <p:nvSpPr>
          <p:cNvPr id="214" name="Google Shape;214;p28"/>
          <p:cNvSpPr/>
          <p:nvPr/>
        </p:nvSpPr>
        <p:spPr>
          <a:xfrm>
            <a:off x="-3133" y="782"/>
            <a:ext cx="3288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9"/>
          <p:cNvSpPr txBox="1"/>
          <p:nvPr/>
        </p:nvSpPr>
        <p:spPr>
          <a:xfrm>
            <a:off x="704851" y="273845"/>
            <a:ext cx="7886700" cy="6618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GB" sz="3200"/>
              <a:t>5 identified issues on github</a:t>
            </a:r>
            <a:endParaRPr b="1" i="0" sz="3200" u="none" cap="none" strike="noStrike">
              <a:solidFill>
                <a:srgbClr val="000000"/>
              </a:solidFill>
              <a:latin typeface="Arial"/>
              <a:ea typeface="Arial"/>
              <a:cs typeface="Arial"/>
              <a:sym typeface="Arial"/>
            </a:endParaRPr>
          </a:p>
        </p:txBody>
      </p:sp>
      <p:sp>
        <p:nvSpPr>
          <p:cNvPr id="220" name="Google Shape;220;p29"/>
          <p:cNvSpPr/>
          <p:nvPr/>
        </p:nvSpPr>
        <p:spPr>
          <a:xfrm>
            <a:off x="704850" y="1362575"/>
            <a:ext cx="435300" cy="4353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1</a:t>
            </a:r>
            <a:endParaRPr b="1">
              <a:solidFill>
                <a:srgbClr val="FFFFFF"/>
              </a:solidFill>
            </a:endParaRPr>
          </a:p>
        </p:txBody>
      </p:sp>
      <p:sp>
        <p:nvSpPr>
          <p:cNvPr id="221" name="Google Shape;221;p29"/>
          <p:cNvSpPr/>
          <p:nvPr/>
        </p:nvSpPr>
        <p:spPr>
          <a:xfrm>
            <a:off x="704850" y="1934200"/>
            <a:ext cx="435300" cy="4353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2</a:t>
            </a:r>
            <a:endParaRPr b="1">
              <a:solidFill>
                <a:srgbClr val="FFFFFF"/>
              </a:solidFill>
            </a:endParaRPr>
          </a:p>
        </p:txBody>
      </p:sp>
      <p:pic>
        <p:nvPicPr>
          <p:cNvPr id="222" name="Google Shape;222;p29"/>
          <p:cNvPicPr preferRelativeResize="0"/>
          <p:nvPr/>
        </p:nvPicPr>
        <p:blipFill>
          <a:blip r:embed="rId3">
            <a:alphaModFix/>
          </a:blip>
          <a:stretch>
            <a:fillRect/>
          </a:stretch>
        </p:blipFill>
        <p:spPr>
          <a:xfrm>
            <a:off x="704825" y="1362513"/>
            <a:ext cx="435351" cy="435351"/>
          </a:xfrm>
          <a:prstGeom prst="rect">
            <a:avLst/>
          </a:prstGeom>
          <a:noFill/>
          <a:ln>
            <a:noFill/>
          </a:ln>
        </p:spPr>
      </p:pic>
      <p:sp>
        <p:nvSpPr>
          <p:cNvPr id="223" name="Google Shape;223;p29"/>
          <p:cNvSpPr/>
          <p:nvPr/>
        </p:nvSpPr>
        <p:spPr>
          <a:xfrm>
            <a:off x="704850" y="2505825"/>
            <a:ext cx="435300" cy="4353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3</a:t>
            </a:r>
            <a:endParaRPr b="1">
              <a:solidFill>
                <a:srgbClr val="FFFFFF"/>
              </a:solidFill>
            </a:endParaRPr>
          </a:p>
        </p:txBody>
      </p:sp>
      <p:sp>
        <p:nvSpPr>
          <p:cNvPr id="224" name="Google Shape;224;p29"/>
          <p:cNvSpPr/>
          <p:nvPr/>
        </p:nvSpPr>
        <p:spPr>
          <a:xfrm>
            <a:off x="704850" y="3077450"/>
            <a:ext cx="435300" cy="4353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4</a:t>
            </a:r>
            <a:endParaRPr b="1">
              <a:solidFill>
                <a:srgbClr val="FFFFFF"/>
              </a:solidFill>
            </a:endParaRPr>
          </a:p>
        </p:txBody>
      </p:sp>
      <p:sp>
        <p:nvSpPr>
          <p:cNvPr id="225" name="Google Shape;225;p29"/>
          <p:cNvSpPr/>
          <p:nvPr/>
        </p:nvSpPr>
        <p:spPr>
          <a:xfrm>
            <a:off x="704850" y="3649075"/>
            <a:ext cx="435300" cy="4353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5</a:t>
            </a:r>
            <a:endParaRPr b="1">
              <a:solidFill>
                <a:srgbClr val="FFFFFF"/>
              </a:solidFill>
            </a:endParaRPr>
          </a:p>
        </p:txBody>
      </p:sp>
      <p:sp>
        <p:nvSpPr>
          <p:cNvPr id="226" name="Google Shape;226;p29"/>
          <p:cNvSpPr txBox="1"/>
          <p:nvPr/>
        </p:nvSpPr>
        <p:spPr>
          <a:xfrm>
            <a:off x="1313900" y="1362550"/>
            <a:ext cx="5313000" cy="435300"/>
          </a:xfrm>
          <a:prstGeom prst="rect">
            <a:avLst/>
          </a:prstGeom>
          <a:no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rPr lang="en-GB" sz="2200"/>
              <a:t>ObservedProperties			(</a:t>
            </a:r>
            <a:r>
              <a:rPr lang="en-GB" sz="2200" u="sng">
                <a:solidFill>
                  <a:schemeClr val="hlink"/>
                </a:solidFill>
                <a:hlinkClick r:id="rId4"/>
              </a:rPr>
              <a:t>link</a:t>
            </a:r>
            <a:r>
              <a:rPr lang="en-GB" sz="2200"/>
              <a:t>)</a:t>
            </a:r>
            <a:endParaRPr i="1" sz="700" u="none" cap="none" strike="noStrike">
              <a:solidFill>
                <a:srgbClr val="000000"/>
              </a:solidFill>
            </a:endParaRPr>
          </a:p>
        </p:txBody>
      </p:sp>
      <p:pic>
        <p:nvPicPr>
          <p:cNvPr id="227" name="Google Shape;227;p29"/>
          <p:cNvPicPr preferRelativeResize="0"/>
          <p:nvPr/>
        </p:nvPicPr>
        <p:blipFill>
          <a:blip r:embed="rId3">
            <a:alphaModFix/>
          </a:blip>
          <a:stretch>
            <a:fillRect/>
          </a:stretch>
        </p:blipFill>
        <p:spPr>
          <a:xfrm>
            <a:off x="704825" y="1934163"/>
            <a:ext cx="435351" cy="435351"/>
          </a:xfrm>
          <a:prstGeom prst="rect">
            <a:avLst/>
          </a:prstGeom>
          <a:noFill/>
          <a:ln>
            <a:noFill/>
          </a:ln>
        </p:spPr>
      </p:pic>
      <p:pic>
        <p:nvPicPr>
          <p:cNvPr id="228" name="Google Shape;228;p29"/>
          <p:cNvPicPr preferRelativeResize="0"/>
          <p:nvPr/>
        </p:nvPicPr>
        <p:blipFill>
          <a:blip r:embed="rId3">
            <a:alphaModFix/>
          </a:blip>
          <a:stretch>
            <a:fillRect/>
          </a:stretch>
        </p:blipFill>
        <p:spPr>
          <a:xfrm>
            <a:off x="704825" y="2505788"/>
            <a:ext cx="435351" cy="435351"/>
          </a:xfrm>
          <a:prstGeom prst="rect">
            <a:avLst/>
          </a:prstGeom>
          <a:noFill/>
          <a:ln>
            <a:noFill/>
          </a:ln>
        </p:spPr>
      </p:pic>
      <p:pic>
        <p:nvPicPr>
          <p:cNvPr id="229" name="Google Shape;229;p29"/>
          <p:cNvPicPr preferRelativeResize="0"/>
          <p:nvPr/>
        </p:nvPicPr>
        <p:blipFill>
          <a:blip r:embed="rId3">
            <a:alphaModFix/>
          </a:blip>
          <a:stretch>
            <a:fillRect/>
          </a:stretch>
        </p:blipFill>
        <p:spPr>
          <a:xfrm>
            <a:off x="704825" y="3077425"/>
            <a:ext cx="435351" cy="435351"/>
          </a:xfrm>
          <a:prstGeom prst="rect">
            <a:avLst/>
          </a:prstGeom>
          <a:noFill/>
          <a:ln>
            <a:noFill/>
          </a:ln>
        </p:spPr>
      </p:pic>
      <p:pic>
        <p:nvPicPr>
          <p:cNvPr id="230" name="Google Shape;230;p29"/>
          <p:cNvPicPr preferRelativeResize="0"/>
          <p:nvPr/>
        </p:nvPicPr>
        <p:blipFill>
          <a:blip r:embed="rId3">
            <a:alphaModFix/>
          </a:blip>
          <a:stretch>
            <a:fillRect/>
          </a:stretch>
        </p:blipFill>
        <p:spPr>
          <a:xfrm>
            <a:off x="704825" y="3649038"/>
            <a:ext cx="435351" cy="435351"/>
          </a:xfrm>
          <a:prstGeom prst="rect">
            <a:avLst/>
          </a:prstGeom>
          <a:noFill/>
          <a:ln>
            <a:noFill/>
          </a:ln>
        </p:spPr>
      </p:pic>
      <p:sp>
        <p:nvSpPr>
          <p:cNvPr id="231" name="Google Shape;231;p29"/>
          <p:cNvSpPr txBox="1"/>
          <p:nvPr/>
        </p:nvSpPr>
        <p:spPr>
          <a:xfrm>
            <a:off x="1313900" y="1934200"/>
            <a:ext cx="5313000" cy="435300"/>
          </a:xfrm>
          <a:prstGeom prst="rect">
            <a:avLst/>
          </a:prstGeom>
          <a:no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rPr lang="en-GB" sz="2200"/>
              <a:t>SampledFeature</a:t>
            </a:r>
            <a:r>
              <a:rPr lang="en-GB" sz="2200"/>
              <a:t>				(</a:t>
            </a:r>
            <a:r>
              <a:rPr lang="en-GB" sz="2200" u="sng">
                <a:solidFill>
                  <a:schemeClr val="hlink"/>
                </a:solidFill>
                <a:hlinkClick r:id="rId5"/>
              </a:rPr>
              <a:t>link</a:t>
            </a:r>
            <a:r>
              <a:rPr lang="en-GB" sz="2200"/>
              <a:t>)</a:t>
            </a:r>
            <a:endParaRPr i="1" sz="700" u="none" cap="none" strike="noStrike">
              <a:solidFill>
                <a:srgbClr val="000000"/>
              </a:solidFill>
            </a:endParaRPr>
          </a:p>
        </p:txBody>
      </p:sp>
      <p:sp>
        <p:nvSpPr>
          <p:cNvPr id="232" name="Google Shape;232;p29"/>
          <p:cNvSpPr txBox="1"/>
          <p:nvPr/>
        </p:nvSpPr>
        <p:spPr>
          <a:xfrm>
            <a:off x="1313900" y="2505850"/>
            <a:ext cx="5313000" cy="435300"/>
          </a:xfrm>
          <a:prstGeom prst="rect">
            <a:avLst/>
          </a:prstGeom>
          <a:no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rPr lang="en-GB" sz="2200"/>
              <a:t>Sampling Feature				(</a:t>
            </a:r>
            <a:r>
              <a:rPr lang="en-GB" sz="2200" u="sng">
                <a:solidFill>
                  <a:schemeClr val="hlink"/>
                </a:solidFill>
                <a:hlinkClick r:id="rId6"/>
              </a:rPr>
              <a:t>link</a:t>
            </a:r>
            <a:r>
              <a:rPr lang="en-GB" sz="2200"/>
              <a:t>)</a:t>
            </a:r>
            <a:endParaRPr i="1" sz="700" u="none" cap="none" strike="noStrike">
              <a:solidFill>
                <a:srgbClr val="000000"/>
              </a:solidFill>
            </a:endParaRPr>
          </a:p>
        </p:txBody>
      </p:sp>
      <p:sp>
        <p:nvSpPr>
          <p:cNvPr id="233" name="Google Shape;233;p29"/>
          <p:cNvSpPr txBox="1"/>
          <p:nvPr/>
        </p:nvSpPr>
        <p:spPr>
          <a:xfrm>
            <a:off x="1313900" y="3077500"/>
            <a:ext cx="5313000" cy="435300"/>
          </a:xfrm>
          <a:prstGeom prst="rect">
            <a:avLst/>
          </a:prstGeom>
          <a:no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rPr lang="en-GB" sz="2200"/>
              <a:t>Observation subtypes			(</a:t>
            </a:r>
            <a:r>
              <a:rPr lang="en-GB" sz="2200" u="sng">
                <a:solidFill>
                  <a:schemeClr val="hlink"/>
                </a:solidFill>
                <a:hlinkClick r:id="rId7"/>
              </a:rPr>
              <a:t>link</a:t>
            </a:r>
            <a:r>
              <a:rPr lang="en-GB" sz="2200"/>
              <a:t>)</a:t>
            </a:r>
            <a:endParaRPr i="1" sz="700" u="none" cap="none" strike="noStrike">
              <a:solidFill>
                <a:srgbClr val="000000"/>
              </a:solidFill>
            </a:endParaRPr>
          </a:p>
        </p:txBody>
      </p:sp>
      <p:sp>
        <p:nvSpPr>
          <p:cNvPr id="234" name="Google Shape;234;p29"/>
          <p:cNvSpPr txBox="1"/>
          <p:nvPr/>
        </p:nvSpPr>
        <p:spPr>
          <a:xfrm>
            <a:off x="1313900" y="3649150"/>
            <a:ext cx="5313000" cy="435300"/>
          </a:xfrm>
          <a:prstGeom prst="rect">
            <a:avLst/>
          </a:prstGeom>
          <a:no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rPr lang="en-GB" sz="2200"/>
              <a:t>ObservationCollections		(</a:t>
            </a:r>
            <a:r>
              <a:rPr lang="en-GB" sz="2200" u="sng">
                <a:solidFill>
                  <a:schemeClr val="hlink"/>
                </a:solidFill>
                <a:hlinkClick r:id="rId8"/>
              </a:rPr>
              <a:t>link</a:t>
            </a:r>
            <a:r>
              <a:rPr lang="en-GB" sz="2200"/>
              <a:t>)</a:t>
            </a:r>
            <a:endParaRPr i="1" sz="700" u="none" cap="none" strike="noStrike">
              <a:solidFill>
                <a:srgbClr val="000000"/>
              </a:solidFill>
            </a:endParaRPr>
          </a:p>
        </p:txBody>
      </p:sp>
      <p:pic>
        <p:nvPicPr>
          <p:cNvPr id="235" name="Google Shape;235;p29"/>
          <p:cNvPicPr preferRelativeResize="0"/>
          <p:nvPr/>
        </p:nvPicPr>
        <p:blipFill rotWithShape="1">
          <a:blip r:embed="rId9">
            <a:alphaModFix/>
          </a:blip>
          <a:srcRect b="0" l="0" r="61063" t="0"/>
          <a:stretch/>
        </p:blipFill>
        <p:spPr>
          <a:xfrm>
            <a:off x="6302431" y="1812250"/>
            <a:ext cx="2289125" cy="1822500"/>
          </a:xfrm>
          <a:prstGeom prst="rect">
            <a:avLst/>
          </a:prstGeom>
          <a:noFill/>
          <a:ln cap="flat" cmpd="sng" w="9525">
            <a:solidFill>
              <a:srgbClr val="000000"/>
            </a:solidFill>
            <a:prstDash val="solid"/>
            <a:round/>
            <a:headEnd len="sm" w="sm" type="none"/>
            <a:tailEnd len="sm" w="sm" type="none"/>
          </a:ln>
        </p:spPr>
      </p:pic>
      <p:sp>
        <p:nvSpPr>
          <p:cNvPr id="236" name="Google Shape;236;p29"/>
          <p:cNvSpPr/>
          <p:nvPr/>
        </p:nvSpPr>
        <p:spPr>
          <a:xfrm>
            <a:off x="6350125" y="3014925"/>
            <a:ext cx="2118900" cy="572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0"/>
          <p:cNvSpPr/>
          <p:nvPr/>
        </p:nvSpPr>
        <p:spPr>
          <a:xfrm>
            <a:off x="4966050" y="-125"/>
            <a:ext cx="4178100" cy="514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0"/>
          <p:cNvSpPr txBox="1"/>
          <p:nvPr/>
        </p:nvSpPr>
        <p:spPr>
          <a:xfrm>
            <a:off x="351925" y="2442700"/>
            <a:ext cx="4337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Proxima Nova"/>
                <a:ea typeface="Proxima Nova"/>
                <a:cs typeface="Proxima Nova"/>
                <a:sym typeface="Proxima Nova"/>
              </a:rPr>
              <a:t>Codelists that were proposed during the workshops</a:t>
            </a:r>
            <a:endParaRPr sz="1200">
              <a:latin typeface="Proxima Nova"/>
              <a:ea typeface="Proxima Nova"/>
              <a:cs typeface="Proxima Nova"/>
              <a:sym typeface="Proxima Nova"/>
            </a:endParaRPr>
          </a:p>
        </p:txBody>
      </p:sp>
      <p:sp>
        <p:nvSpPr>
          <p:cNvPr id="243" name="Google Shape;243;p30"/>
          <p:cNvSpPr txBox="1"/>
          <p:nvPr/>
        </p:nvSpPr>
        <p:spPr>
          <a:xfrm>
            <a:off x="1085850" y="197650"/>
            <a:ext cx="43374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lang="en-GB" sz="2900"/>
              <a:t>observedProperties</a:t>
            </a:r>
            <a:endParaRPr i="1" u="none" cap="none" strike="noStrike">
              <a:solidFill>
                <a:srgbClr val="000000"/>
              </a:solidFill>
            </a:endParaRPr>
          </a:p>
        </p:txBody>
      </p:sp>
      <p:sp>
        <p:nvSpPr>
          <p:cNvPr id="244" name="Google Shape;244;p30"/>
          <p:cNvSpPr txBox="1"/>
          <p:nvPr/>
        </p:nvSpPr>
        <p:spPr>
          <a:xfrm>
            <a:off x="5143500" y="894000"/>
            <a:ext cx="35652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latin typeface="Proxima Nova"/>
                <a:ea typeface="Proxima Nova"/>
                <a:cs typeface="Proxima Nova"/>
                <a:sym typeface="Proxima Nova"/>
              </a:rPr>
              <a:t>Solution</a:t>
            </a:r>
            <a:r>
              <a:rPr b="1" lang="en-GB" sz="1200">
                <a:latin typeface="Proxima Nova"/>
                <a:ea typeface="Proxima Nova"/>
                <a:cs typeface="Proxima Nova"/>
                <a:sym typeface="Proxima Nova"/>
              </a:rPr>
              <a:t>:</a:t>
            </a:r>
            <a:endParaRPr b="1" sz="1200">
              <a:latin typeface="Proxima Nova"/>
              <a:ea typeface="Proxima Nova"/>
              <a:cs typeface="Proxima Nova"/>
              <a:sym typeface="Proxima Nova"/>
            </a:endParaRPr>
          </a:p>
          <a:p>
            <a:pPr indent="0" lvl="0" marL="0" rtl="0" algn="l">
              <a:spcBef>
                <a:spcPts val="0"/>
              </a:spcBef>
              <a:spcAft>
                <a:spcPts val="0"/>
              </a:spcAft>
              <a:buNone/>
            </a:pPr>
            <a:r>
              <a:t/>
            </a: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Char char="●"/>
            </a:pPr>
            <a:r>
              <a:rPr lang="en-GB" sz="1200">
                <a:latin typeface="Proxima Nova"/>
                <a:ea typeface="Proxima Nova"/>
                <a:cs typeface="Proxima Nova"/>
                <a:sym typeface="Proxima Nova"/>
              </a:rPr>
              <a:t>Ability to link to </a:t>
            </a:r>
            <a:r>
              <a:rPr b="1" lang="en-GB" sz="1200">
                <a:latin typeface="Proxima Nova"/>
                <a:ea typeface="Proxima Nova"/>
                <a:cs typeface="Proxima Nova"/>
                <a:sym typeface="Proxima Nova"/>
              </a:rPr>
              <a:t>URI </a:t>
            </a:r>
            <a:r>
              <a:rPr lang="en-GB" sz="1200">
                <a:latin typeface="Proxima Nova"/>
                <a:ea typeface="Proxima Nova"/>
                <a:cs typeface="Proxima Nova"/>
                <a:sym typeface="Proxima Nova"/>
              </a:rPr>
              <a:t>(from codelist)</a:t>
            </a:r>
            <a:br>
              <a:rPr lang="en-GB" sz="1200">
                <a:latin typeface="Proxima Nova"/>
                <a:ea typeface="Proxima Nova"/>
                <a:cs typeface="Proxima Nova"/>
                <a:sym typeface="Proxima Nova"/>
              </a:rPr>
            </a:b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Char char="●"/>
            </a:pPr>
            <a:r>
              <a:rPr lang="en-GB" sz="1200">
                <a:latin typeface="Proxima Nova"/>
                <a:ea typeface="Proxima Nova"/>
                <a:cs typeface="Proxima Nova"/>
                <a:sym typeface="Proxima Nova"/>
              </a:rPr>
              <a:t>Availability of a </a:t>
            </a:r>
            <a:r>
              <a:rPr b="1" lang="en-GB" sz="1200">
                <a:latin typeface="Proxima Nova"/>
                <a:ea typeface="Proxima Nova"/>
                <a:cs typeface="Proxima Nova"/>
                <a:sym typeface="Proxima Nova"/>
              </a:rPr>
              <a:t>free text field</a:t>
            </a:r>
            <a:r>
              <a:rPr lang="en-GB" sz="1200">
                <a:latin typeface="Proxima Nova"/>
                <a:ea typeface="Proxima Nova"/>
                <a:cs typeface="Proxima Nova"/>
                <a:sym typeface="Proxima Nova"/>
              </a:rPr>
              <a:t> in case property is not available</a:t>
            </a:r>
            <a:br>
              <a:rPr b="1" lang="en-GB" sz="1200">
                <a:latin typeface="Proxima Nova"/>
                <a:ea typeface="Proxima Nova"/>
                <a:cs typeface="Proxima Nova"/>
                <a:sym typeface="Proxima Nova"/>
              </a:rPr>
            </a:br>
            <a:endParaRPr b="1"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Char char="●"/>
            </a:pPr>
            <a:r>
              <a:rPr lang="en-GB" sz="1200">
                <a:latin typeface="Proxima Nova"/>
                <a:ea typeface="Proxima Nova"/>
                <a:cs typeface="Proxima Nova"/>
                <a:sym typeface="Proxima Nova"/>
              </a:rPr>
              <a:t>We specify the </a:t>
            </a:r>
            <a:r>
              <a:rPr b="1" lang="en-GB" sz="1200">
                <a:latin typeface="Proxima Nova"/>
                <a:ea typeface="Proxima Nova"/>
                <a:cs typeface="Proxima Nova"/>
                <a:sym typeface="Proxima Nova"/>
              </a:rPr>
              <a:t>prefered codelists</a:t>
            </a:r>
            <a:r>
              <a:rPr lang="en-GB" sz="1200">
                <a:latin typeface="Proxima Nova"/>
                <a:ea typeface="Proxima Nova"/>
                <a:cs typeface="Proxima Nova"/>
                <a:sym typeface="Proxima Nova"/>
              </a:rPr>
              <a:t> to use</a:t>
            </a:r>
            <a:br>
              <a:rPr lang="en-GB" sz="1200">
                <a:latin typeface="Proxima Nova"/>
                <a:ea typeface="Proxima Nova"/>
                <a:cs typeface="Proxima Nova"/>
                <a:sym typeface="Proxima Nova"/>
              </a:rPr>
            </a:br>
            <a:endParaRPr sz="1200">
              <a:latin typeface="Proxima Nova"/>
              <a:ea typeface="Proxima Nova"/>
              <a:cs typeface="Proxima Nova"/>
              <a:sym typeface="Proxima Nova"/>
            </a:endParaRPr>
          </a:p>
          <a:p>
            <a:pPr indent="-304800" lvl="1" marL="914400" rtl="0" algn="l">
              <a:spcBef>
                <a:spcPts val="0"/>
              </a:spcBef>
              <a:spcAft>
                <a:spcPts val="0"/>
              </a:spcAft>
              <a:buSzPts val="1200"/>
              <a:buFont typeface="Proxima Nova"/>
              <a:buChar char="➜"/>
            </a:pPr>
            <a:r>
              <a:rPr b="1" lang="en-GB" sz="1200">
                <a:latin typeface="Proxima Nova"/>
                <a:ea typeface="Proxima Nova"/>
                <a:cs typeface="Proxima Nova"/>
                <a:sym typeface="Proxima Nova"/>
              </a:rPr>
              <a:t>Wikidata </a:t>
            </a:r>
            <a:r>
              <a:rPr lang="en-GB" sz="1200">
                <a:latin typeface="Proxima Nova"/>
                <a:ea typeface="Proxima Nova"/>
                <a:cs typeface="Proxima Nova"/>
                <a:sym typeface="Proxima Nova"/>
              </a:rPr>
              <a:t>as it includes substances found in PubChem as well as DarwinCore + provides respective ids of PubChem, DarwinCore, CAS, ...</a:t>
            </a:r>
            <a:endParaRPr sz="1200">
              <a:latin typeface="Proxima Nova"/>
              <a:ea typeface="Proxima Nova"/>
              <a:cs typeface="Proxima Nova"/>
              <a:sym typeface="Proxima Nova"/>
            </a:endParaRPr>
          </a:p>
        </p:txBody>
      </p:sp>
      <p:sp>
        <p:nvSpPr>
          <p:cNvPr id="245" name="Google Shape;245;p30"/>
          <p:cNvSpPr/>
          <p:nvPr/>
        </p:nvSpPr>
        <p:spPr>
          <a:xfrm>
            <a:off x="534800" y="258100"/>
            <a:ext cx="435300" cy="4353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1</a:t>
            </a:r>
            <a:endParaRPr b="1">
              <a:solidFill>
                <a:srgbClr val="FFFFFF"/>
              </a:solidFill>
            </a:endParaRPr>
          </a:p>
        </p:txBody>
      </p:sp>
      <p:pic>
        <p:nvPicPr>
          <p:cNvPr id="246" name="Google Shape;246;p30"/>
          <p:cNvPicPr preferRelativeResize="0"/>
          <p:nvPr/>
        </p:nvPicPr>
        <p:blipFill>
          <a:blip r:embed="rId3">
            <a:alphaModFix/>
          </a:blip>
          <a:stretch>
            <a:fillRect/>
          </a:stretch>
        </p:blipFill>
        <p:spPr>
          <a:xfrm>
            <a:off x="534775" y="258038"/>
            <a:ext cx="435351" cy="435351"/>
          </a:xfrm>
          <a:prstGeom prst="rect">
            <a:avLst/>
          </a:prstGeom>
          <a:noFill/>
          <a:ln>
            <a:noFill/>
          </a:ln>
        </p:spPr>
      </p:pic>
      <p:sp>
        <p:nvSpPr>
          <p:cNvPr id="247" name="Google Shape;247;p30"/>
          <p:cNvSpPr txBox="1"/>
          <p:nvPr/>
        </p:nvSpPr>
        <p:spPr>
          <a:xfrm>
            <a:off x="637525" y="1019423"/>
            <a:ext cx="3766200" cy="12642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GB" sz="1500">
                <a:solidFill>
                  <a:srgbClr val="FFFFFF"/>
                </a:solidFill>
                <a:latin typeface="Proxima Nova"/>
                <a:ea typeface="Proxima Nova"/>
                <a:cs typeface="Proxima Nova"/>
                <a:sym typeface="Proxima Nova"/>
              </a:rPr>
              <a:t>“Indicate a </a:t>
            </a:r>
            <a:r>
              <a:rPr b="1" lang="en-GB" sz="1500">
                <a:solidFill>
                  <a:srgbClr val="FFFFFF"/>
                </a:solidFill>
                <a:latin typeface="Proxima Nova"/>
                <a:ea typeface="Proxima Nova"/>
                <a:cs typeface="Proxima Nova"/>
                <a:sym typeface="Proxima Nova"/>
              </a:rPr>
              <a:t>standardized codelist</a:t>
            </a:r>
            <a:r>
              <a:rPr lang="en-GB" sz="1500">
                <a:solidFill>
                  <a:srgbClr val="FFFFFF"/>
                </a:solidFill>
                <a:latin typeface="Proxima Nova"/>
                <a:ea typeface="Proxima Nova"/>
                <a:cs typeface="Proxima Nova"/>
                <a:sym typeface="Proxima Nova"/>
              </a:rPr>
              <a:t> to use but leave the flexibility to define other properties should they not be present in the codelist that is proposed.”</a:t>
            </a:r>
            <a:endParaRPr sz="1500" u="none" cap="none" strike="noStrike">
              <a:solidFill>
                <a:srgbClr val="FFFFFF"/>
              </a:solidFill>
              <a:latin typeface="Proxima Nova"/>
              <a:ea typeface="Proxima Nova"/>
              <a:cs typeface="Proxima Nova"/>
              <a:sym typeface="Proxima Nova"/>
            </a:endParaRPr>
          </a:p>
        </p:txBody>
      </p:sp>
      <p:graphicFrame>
        <p:nvGraphicFramePr>
          <p:cNvPr id="248" name="Google Shape;248;p30"/>
          <p:cNvGraphicFramePr/>
          <p:nvPr/>
        </p:nvGraphicFramePr>
        <p:xfrm>
          <a:off x="616700" y="2812000"/>
          <a:ext cx="3000000" cy="3000000"/>
        </p:xfrm>
        <a:graphic>
          <a:graphicData uri="http://schemas.openxmlformats.org/drawingml/2006/table">
            <a:tbl>
              <a:tblPr>
                <a:noFill/>
                <a:tableStyleId>{3CD2A023-9AB0-4071-82FF-F3E75473B952}</a:tableStyleId>
              </a:tblPr>
              <a:tblGrid>
                <a:gridCol w="1595100"/>
                <a:gridCol w="507250"/>
                <a:gridCol w="859675"/>
                <a:gridCol w="859675"/>
              </a:tblGrid>
              <a:tr h="268650">
                <a:tc>
                  <a:txBody>
                    <a:bodyPr/>
                    <a:lstStyle/>
                    <a:p>
                      <a:pPr indent="0" lvl="0" marL="0" rtl="0" algn="ctr">
                        <a:spcBef>
                          <a:spcPts val="0"/>
                        </a:spcBef>
                        <a:spcAft>
                          <a:spcPts val="0"/>
                        </a:spcAft>
                        <a:buNone/>
                      </a:pPr>
                      <a:r>
                        <a:rPr b="1" lang="en-GB" sz="1100">
                          <a:solidFill>
                            <a:srgbClr val="FFFFFF"/>
                          </a:solidFill>
                        </a:rPr>
                        <a:t>Proposed lists</a:t>
                      </a:r>
                      <a:endParaRPr b="1" sz="1100">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b="1" lang="en-GB" sz="1100">
                          <a:solidFill>
                            <a:srgbClr val="FFFFFF"/>
                          </a:solidFill>
                        </a:rPr>
                        <a:t>AIR</a:t>
                      </a:r>
                      <a:endParaRPr b="1" sz="1100">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b="1" lang="en-GB" sz="1100">
                          <a:solidFill>
                            <a:srgbClr val="FFFFFF"/>
                          </a:solidFill>
                        </a:rPr>
                        <a:t>WATER</a:t>
                      </a:r>
                      <a:endParaRPr b="1" sz="1100">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b="1" lang="en-GB" sz="1100">
                          <a:solidFill>
                            <a:srgbClr val="FFFFFF"/>
                          </a:solidFill>
                        </a:rPr>
                        <a:t>Bio?</a:t>
                      </a:r>
                      <a:endParaRPr b="1" sz="1100">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000000"/>
                    </a:solidFill>
                  </a:tcPr>
                </a:tc>
              </a:tr>
              <a:tr h="181725">
                <a:tc>
                  <a:txBody>
                    <a:bodyPr/>
                    <a:lstStyle/>
                    <a:p>
                      <a:pPr indent="0" lvl="0" marL="0" rtl="0" algn="ctr">
                        <a:spcBef>
                          <a:spcPts val="0"/>
                        </a:spcBef>
                        <a:spcAft>
                          <a:spcPts val="0"/>
                        </a:spcAft>
                        <a:buNone/>
                      </a:pPr>
                      <a:r>
                        <a:rPr lang="en-GB" sz="1100" u="sng">
                          <a:solidFill>
                            <a:schemeClr val="hlink"/>
                          </a:solidFill>
                          <a:hlinkClick r:id="rId4"/>
                        </a:rPr>
                        <a:t>CAS</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1100"/>
                        <a:t>X</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1100"/>
                        <a:t>X</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r>
              <a:tr h="181725">
                <a:tc>
                  <a:txBody>
                    <a:bodyPr/>
                    <a:lstStyle/>
                    <a:p>
                      <a:pPr indent="0" lvl="0" marL="0" rtl="0" algn="ctr">
                        <a:spcBef>
                          <a:spcPts val="0"/>
                        </a:spcBef>
                        <a:spcAft>
                          <a:spcPts val="0"/>
                        </a:spcAft>
                        <a:buNone/>
                      </a:pPr>
                      <a:r>
                        <a:rPr lang="en-GB" sz="1100" u="sng">
                          <a:solidFill>
                            <a:schemeClr val="hlink"/>
                          </a:solidFill>
                          <a:hlinkClick r:id="rId5"/>
                        </a:rPr>
                        <a:t>PubChem</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1100"/>
                        <a:t>X</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1100"/>
                        <a:t>X</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1725">
                <a:tc>
                  <a:txBody>
                    <a:bodyPr/>
                    <a:lstStyle/>
                    <a:p>
                      <a:pPr indent="0" lvl="0" marL="0" rtl="0" algn="ctr">
                        <a:spcBef>
                          <a:spcPts val="0"/>
                        </a:spcBef>
                        <a:spcAft>
                          <a:spcPts val="0"/>
                        </a:spcAft>
                        <a:buNone/>
                      </a:pPr>
                      <a:r>
                        <a:rPr lang="en-GB" sz="1100" u="sng">
                          <a:solidFill>
                            <a:schemeClr val="hlink"/>
                          </a:solidFill>
                          <a:hlinkClick r:id="rId6"/>
                        </a:rPr>
                        <a:t>WISE</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1100"/>
                        <a:t>X</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68650">
                <a:tc>
                  <a:txBody>
                    <a:bodyPr/>
                    <a:lstStyle/>
                    <a:p>
                      <a:pPr indent="0" lvl="0" marL="0" rtl="0" algn="ctr">
                        <a:spcBef>
                          <a:spcPts val="0"/>
                        </a:spcBef>
                        <a:spcAft>
                          <a:spcPts val="0"/>
                        </a:spcAft>
                        <a:buNone/>
                      </a:pPr>
                      <a:r>
                        <a:rPr lang="en-GB" sz="1100" u="sng">
                          <a:solidFill>
                            <a:schemeClr val="hlink"/>
                          </a:solidFill>
                          <a:hlinkClick r:id="rId7"/>
                        </a:rPr>
                        <a:t>Darwin Core - GBIF</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1100"/>
                        <a:t>X</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1100"/>
                        <a:t>X</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1725">
                <a:tc>
                  <a:txBody>
                    <a:bodyPr/>
                    <a:lstStyle/>
                    <a:p>
                      <a:pPr indent="0" lvl="0" marL="0" rtl="0" algn="ctr">
                        <a:spcBef>
                          <a:spcPts val="0"/>
                        </a:spcBef>
                        <a:spcAft>
                          <a:spcPts val="0"/>
                        </a:spcAft>
                        <a:buNone/>
                      </a:pPr>
                      <a:r>
                        <a:rPr lang="en-GB" sz="1100" u="sng">
                          <a:solidFill>
                            <a:schemeClr val="hlink"/>
                          </a:solidFill>
                          <a:hlinkClick r:id="rId8"/>
                        </a:rPr>
                        <a:t>Wikidata</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GB" sz="1100"/>
                        <a:t>X</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GB" sz="1100"/>
                        <a:t>X</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GB" sz="1100"/>
                        <a:t>X</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249" name="Google Shape;249;p30"/>
          <p:cNvSpPr/>
          <p:nvPr/>
        </p:nvSpPr>
        <p:spPr>
          <a:xfrm>
            <a:off x="609450" y="4607425"/>
            <a:ext cx="3821700" cy="307500"/>
          </a:xfrm>
          <a:prstGeom prst="rect">
            <a:avLst/>
          </a:prstGeom>
          <a:solidFill>
            <a:srgbClr val="FF005E">
              <a:alpha val="29040"/>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